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77" r:id="rId5"/>
    <p:sldId id="276" r:id="rId6"/>
    <p:sldId id="275" r:id="rId7"/>
    <p:sldId id="274" r:id="rId8"/>
    <p:sldId id="273" r:id="rId9"/>
    <p:sldId id="272" r:id="rId10"/>
    <p:sldId id="271" r:id="rId11"/>
    <p:sldId id="279" r:id="rId12"/>
    <p:sldId id="28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4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9C40D-82A7-4933-BF61-E785A2D64F60}" type="datetimeFigureOut">
              <a:rPr lang="ru-RU" smtClean="0"/>
              <a:t>18.03.2025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11EBE-4247-449B-8618-AEC446C34790}" type="slidenum">
              <a:rPr lang="ru-RU" smtClean="0"/>
              <a:t>‹#›</a:t>
            </a:fld>
            <a:endParaRPr lang="ru-RU"/>
          </a:p>
        </p:txBody>
      </p:sp>
    </p:spTree>
    <p:extLst>
      <p:ext uri="{BB962C8B-B14F-4D97-AF65-F5344CB8AC3E}">
        <p14:creationId xmlns:p14="http://schemas.microsoft.com/office/powerpoint/2010/main" val="115915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D11EBE-4247-449B-8618-AEC446C34790}"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D11EBE-4247-449B-8618-AEC446C34790}" type="slidenum">
              <a:rPr lang="ru-RU" smtClean="0"/>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zoom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file:///C:\Users\Dmitryi\Downloads\Mark_Bernes_-_ZHuravli_minus_69447014.mp3" TargetMode="External"/><Relationship Id="rId7" Type="http://schemas.openxmlformats.org/officeDocument/2006/relationships/image" Target="../media/image2.png"/><Relationship Id="rId2" Type="http://schemas.openxmlformats.org/officeDocument/2006/relationships/audio" Target="file:///C:\Users\Dmitryi\Music\Mark_Bernes_-_ZHuravli_minus_69447014.mp3" TargetMode="External"/><Relationship Id="rId1" Type="http://schemas.openxmlformats.org/officeDocument/2006/relationships/audio" Target="../media/audio1.wav"/><Relationship Id="rId6" Type="http://schemas.openxmlformats.org/officeDocument/2006/relationships/image" Target="../media/image1.png"/><Relationship Id="rId5" Type="http://schemas.openxmlformats.org/officeDocument/2006/relationships/notesSlide" Target="../notesSlides/notesSlide1.xml"/><Relationship Id="rId10" Type="http://schemas.openxmlformats.org/officeDocument/2006/relationships/image" Target="../media/image5.emf"/><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file:///C:\Users\Dmitryi\Downloads\Mark_Bernes_-_ZHuravli_minus_69447014.mp3" TargetMode="External"/><Relationship Id="rId7" Type="http://schemas.openxmlformats.org/officeDocument/2006/relationships/image" Target="../media/image2.png"/><Relationship Id="rId2" Type="http://schemas.openxmlformats.org/officeDocument/2006/relationships/audio" Target="file:///C:\Users\Dmitryi\Music\Mark_Bernes_-_ZHuravli_minus_69447014.mp3" TargetMode="External"/><Relationship Id="rId1" Type="http://schemas.openxmlformats.org/officeDocument/2006/relationships/audio" Target="../media/audio1.wav"/><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P1592.WAV">
            <a:hlinkClick r:id="" action="ppaction://media"/>
          </p:cNvPr>
          <p:cNvPicPr>
            <a:picLocks noRot="1" noChangeAspect="1"/>
          </p:cNvPicPr>
          <p:nvPr>
            <a:wavAudioFile r:embed="rId1" name="~PP1592.WAV"/>
          </p:nvPr>
        </p:nvPicPr>
        <p:blipFill>
          <a:blip r:embed="rId6"/>
          <a:stretch>
            <a:fillRect/>
          </a:stretch>
        </p:blipFill>
        <p:spPr>
          <a:xfrm>
            <a:off x="8674100" y="6388100"/>
            <a:ext cx="304800" cy="304800"/>
          </a:xfrm>
          <a:prstGeom prst="rect">
            <a:avLst/>
          </a:prstGeom>
        </p:spPr>
      </p:pic>
      <p:pic>
        <p:nvPicPr>
          <p:cNvPr id="8" name="Mark_Bernes_-_ZHuravli_minus_69447014.mp3">
            <a:hlinkClick r:id="" action="ppaction://media"/>
          </p:cNvPr>
          <p:cNvPicPr>
            <a:picLocks noRot="1" noChangeAspect="1"/>
          </p:cNvPicPr>
          <p:nvPr>
            <a:audioFile r:link="rId2"/>
          </p:nvPr>
        </p:nvPicPr>
        <p:blipFill>
          <a:blip r:embed="rId7"/>
          <a:stretch>
            <a:fillRect/>
          </a:stretch>
        </p:blipFill>
        <p:spPr>
          <a:xfrm>
            <a:off x="4419600" y="3276600"/>
            <a:ext cx="304800" cy="304800"/>
          </a:xfrm>
          <a:prstGeom prst="rect">
            <a:avLst/>
          </a:prstGeom>
        </p:spPr>
      </p:pic>
      <p:pic>
        <p:nvPicPr>
          <p:cNvPr id="15362" name="Picture 2" descr="Picture background"/>
          <p:cNvPicPr>
            <a:picLocks noChangeAspect="1" noChangeArrowheads="1"/>
          </p:cNvPicPr>
          <p:nvPr/>
        </p:nvPicPr>
        <p:blipFill>
          <a:blip r:embed="rId8"/>
          <a:srcRect/>
          <a:stretch>
            <a:fillRect/>
          </a:stretch>
        </p:blipFill>
        <p:spPr bwMode="auto">
          <a:xfrm>
            <a:off x="0" y="0"/>
            <a:ext cx="9144000" cy="6858000"/>
          </a:xfrm>
          <a:prstGeom prst="rect">
            <a:avLst/>
          </a:prstGeom>
          <a:noFill/>
          <a:effectLst>
            <a:glow rad="139700">
              <a:schemeClr val="accent2">
                <a:satMod val="175000"/>
                <a:alpha val="40000"/>
              </a:schemeClr>
            </a:glow>
          </a:effectLst>
        </p:spPr>
      </p:pic>
      <p:sp>
        <p:nvSpPr>
          <p:cNvPr id="2" name="Заголовок 1"/>
          <p:cNvSpPr>
            <a:spLocks noGrp="1"/>
          </p:cNvSpPr>
          <p:nvPr>
            <p:ph type="ctrTitle"/>
          </p:nvPr>
        </p:nvSpPr>
        <p:spPr>
          <a:xfrm>
            <a:off x="1547664" y="188640"/>
            <a:ext cx="6408712" cy="2592288"/>
          </a:xfrm>
          <a:solidFill>
            <a:schemeClr val="bg1"/>
          </a:solidFill>
          <a:effectLst>
            <a:softEdge rad="317500"/>
          </a:effectLst>
        </p:spPr>
        <p:txBody>
          <a:bodyPr>
            <a:normAutofit/>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Мини-музей </a:t>
            </a:r>
            <a:r>
              <a:rPr lang="ru-RU" sz="2400" dirty="0" smtClean="0">
                <a:latin typeface="Times New Roman" pitchFamily="18" charset="0"/>
                <a:cs typeface="Times New Roman" pitchFamily="18" charset="0"/>
              </a:rPr>
              <a:t>боевой славы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группы №2 «Малышок»</a:t>
            </a: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267744" y="5733256"/>
            <a:ext cx="6876256" cy="1124744"/>
          </a:xfrm>
          <a:solidFill>
            <a:schemeClr val="bg2"/>
          </a:solidFill>
          <a:effectLst>
            <a:softEdge rad="63500"/>
          </a:effectLst>
        </p:spPr>
        <p:txBody>
          <a:bodyPr anchor="ctr">
            <a:normAutofit lnSpcReduction="10000"/>
          </a:bodyPr>
          <a:lstStyle/>
          <a:p>
            <a:pPr algn="l"/>
            <a:r>
              <a:rPr lang="ru-RU" sz="1600" dirty="0" smtClean="0">
                <a:solidFill>
                  <a:schemeClr val="tx1"/>
                </a:solidFill>
                <a:latin typeface="Times New Roman" pitchFamily="18" charset="0"/>
                <a:cs typeface="Times New Roman" pitchFamily="18" charset="0"/>
              </a:rPr>
              <a:t>                            Подготовила: воспитатель первой категории Яковченко В.Н</a:t>
            </a:r>
            <a:r>
              <a:rPr lang="ru-RU" sz="1600" dirty="0" smtClean="0">
                <a:solidFill>
                  <a:schemeClr val="tx1"/>
                </a:solidFill>
                <a:latin typeface="Times New Roman" pitchFamily="18" charset="0"/>
                <a:cs typeface="Times New Roman" pitchFamily="18" charset="0"/>
              </a:rPr>
              <a:t> </a:t>
            </a:r>
          </a:p>
          <a:p>
            <a:pPr algn="l"/>
            <a:endParaRPr lang="ru-RU" sz="1600" dirty="0" smtClean="0">
              <a:solidFill>
                <a:schemeClr val="tx1"/>
              </a:solidFill>
              <a:latin typeface="Times New Roman" pitchFamily="18" charset="0"/>
              <a:cs typeface="Times New Roman" pitchFamily="18" charset="0"/>
            </a:endParaRPr>
          </a:p>
          <a:p>
            <a:pPr algn="l"/>
            <a:endParaRPr lang="ru-RU" sz="1600" dirty="0" smtClean="0">
              <a:solidFill>
                <a:schemeClr val="tx1"/>
              </a:solidFill>
              <a:latin typeface="Times New Roman" pitchFamily="18" charset="0"/>
              <a:cs typeface="Times New Roman" pitchFamily="18" charset="0"/>
            </a:endParaRPr>
          </a:p>
          <a:p>
            <a:pPr algn="l"/>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                                    2025</a:t>
            </a:r>
            <a:endParaRPr lang="ru-RU" sz="1600" dirty="0" smtClean="0">
              <a:solidFill>
                <a:schemeClr val="tx1"/>
              </a:solidFill>
              <a:latin typeface="Times New Roman" pitchFamily="18" charset="0"/>
              <a:cs typeface="Times New Roman" pitchFamily="18" charset="0"/>
            </a:endParaRPr>
          </a:p>
        </p:txBody>
      </p:sp>
      <p:pic>
        <p:nvPicPr>
          <p:cNvPr id="6" name="Mark_Bernes_-_ZHuravli_minus_69447014.mp3">
            <a:hlinkClick r:id="" action="ppaction://media"/>
          </p:cNvPr>
          <p:cNvPicPr>
            <a:picLocks noRot="1" noChangeAspect="1"/>
          </p:cNvPicPr>
          <p:nvPr>
            <a:audioFile r:link="rId3"/>
          </p:nvPr>
        </p:nvPicPr>
        <p:blipFill>
          <a:blip r:embed="rId9" cstate="print"/>
          <a:stretch>
            <a:fillRect/>
          </a:stretch>
        </p:blipFill>
        <p:spPr>
          <a:xfrm flipH="1">
            <a:off x="9143999" y="0"/>
            <a:ext cx="45719" cy="45719"/>
          </a:xfrm>
          <a:prstGeom prst="rect">
            <a:avLst/>
          </a:prstGeom>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9206" y="548680"/>
            <a:ext cx="630078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slide(fromBottom)">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slide(fromBottom)">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lide(fromBottom)">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isNarration="1">
              <p:cMediaNode showWhenStopped="0">
                <p:cTn id="28" fill="hold" display="0">
                  <p:stCondLst>
                    <p:cond delay="indefinite"/>
                  </p:stCondLst>
                  <p:endCondLst>
                    <p:cond evt="onPrev" delay="0">
                      <p:tgtEl>
                        <p:sldTgt/>
                      </p:tgtEl>
                    </p:cond>
                    <p:cond evt="onStopAudio" delay="0">
                      <p:tgtEl>
                        <p:sldTgt/>
                      </p:tgtEl>
                    </p:cond>
                  </p:endCondLst>
                </p:cTn>
                <p:tgtEl>
                  <p:spTgt spid="7"/>
                </p:tgtEl>
              </p:cMediaNode>
            </p:audio>
            <p:audio>
              <p:cMediaNode numSld="999">
                <p:cTn id="29"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 name="Содержимое 7" descr="5375318645628070427.jpg"/>
          <p:cNvPicPr>
            <a:picLocks noGrp="1" noChangeAspect="1"/>
          </p:cNvPicPr>
          <p:nvPr>
            <p:ph idx="1"/>
          </p:nvPr>
        </p:nvPicPr>
        <p:blipFill>
          <a:blip r:embed="rId3"/>
          <a:stretch>
            <a:fillRect/>
          </a:stretch>
        </p:blipFill>
        <p:spPr>
          <a:xfrm>
            <a:off x="142844" y="142852"/>
            <a:ext cx="6034617" cy="4525963"/>
          </a:xfrm>
          <a:effectLst>
            <a:glow rad="101600">
              <a:schemeClr val="accent2">
                <a:satMod val="175000"/>
                <a:alpha val="40000"/>
              </a:schemeClr>
            </a:glow>
            <a:reflection blurRad="6350" stA="50000" endA="300" endPos="38500" dist="50800" dir="5400000" sy="-100000" algn="bl" rotWithShape="0"/>
            <a:softEdge rad="63500"/>
          </a:effectLst>
        </p:spPr>
      </p:pic>
      <p:sp>
        <p:nvSpPr>
          <p:cNvPr id="7" name="Прямоугольник 6"/>
          <p:cNvSpPr/>
          <p:nvPr/>
        </p:nvSpPr>
        <p:spPr>
          <a:xfrm>
            <a:off x="4286248" y="3786190"/>
            <a:ext cx="4572000" cy="2862322"/>
          </a:xfrm>
          <a:prstGeom prst="rect">
            <a:avLst/>
          </a:prstGeom>
          <a:solidFill>
            <a:schemeClr val="bg2"/>
          </a:solidFill>
          <a:effectLst>
            <a:glow rad="101600">
              <a:schemeClr val="accent2">
                <a:satMod val="175000"/>
                <a:alpha val="40000"/>
              </a:schemeClr>
            </a:glow>
            <a:reflection blurRad="6350" stA="50000" endA="275" endPos="40000" dist="101600" dir="5400000" sy="-100000" algn="bl" rotWithShape="0"/>
            <a:softEdge rad="63500"/>
          </a:effectLst>
        </p:spPr>
        <p:txBody>
          <a:bodyPr>
            <a:spAutoFit/>
          </a:bodyPr>
          <a:lstStyle/>
          <a:p>
            <a:r>
              <a:rPr lang="ru-RU" dirty="0" smtClean="0"/>
              <a:t>В общей сложности во времена Великой Отечественной войны (ВОВ) с 1941 по 1945 года система наград СССР пополнилась 9 орденами и 18 медалями. До этого момента с 1918 года были внедрены только три ордена и столько же медалей. Ниже рассмотрим все награды красноармейцев и простых граждан, которыми они награждались за героизм на поле боя и не только.</a:t>
            </a:r>
            <a:endParaRPr lang="ru-RU" dirty="0"/>
          </a:p>
        </p:txBody>
      </p:sp>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to="" calcmode="lin" valueType="num">
                                      <p:cBhvr>
                                        <p:cTn id="12" dur="1" fill="hold"/>
                                        <p:tgtEl>
                                          <p:spTgt spid="7">
                                            <p:bg/>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to="" calcmode="lin" valueType="num">
                                      <p:cBhvr>
                                        <p:cTn id="15" dur="1" fill="hold"/>
                                        <p:tgtEl>
                                          <p:spTgt spid="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slide(fromBottom)">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7890"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7892" name="Picture 4" descr="Picture background"/>
          <p:cNvPicPr>
            <a:picLocks noChangeAspect="1" noChangeArrowheads="1"/>
          </p:cNvPicPr>
          <p:nvPr/>
        </p:nvPicPr>
        <p:blipFill>
          <a:blip r:embed="rId3"/>
          <a:srcRect/>
          <a:stretch>
            <a:fillRect/>
          </a:stretch>
        </p:blipFill>
        <p:spPr bwMode="auto">
          <a:xfrm>
            <a:off x="-180528" y="-459432"/>
            <a:ext cx="9505056" cy="8001056"/>
          </a:xfrm>
          <a:prstGeom prst="rect">
            <a:avLst/>
          </a:prstGeom>
          <a:noFill/>
        </p:spPr>
      </p:pic>
      <p:sp>
        <p:nvSpPr>
          <p:cNvPr id="8" name="Прямоугольник 7"/>
          <p:cNvSpPr/>
          <p:nvPr/>
        </p:nvSpPr>
        <p:spPr>
          <a:xfrm>
            <a:off x="214282" y="4357694"/>
            <a:ext cx="4572000" cy="193899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ru-RU" sz="2000" b="1" dirty="0" smtClean="0">
                <a:effectLst/>
                <a:latin typeface="Times New Roman" pitchFamily="18" charset="0"/>
                <a:cs typeface="Times New Roman" pitchFamily="18" charset="0"/>
              </a:rPr>
              <a:t>Спасибо ветеранам, которые защищали нас, будучи тогда совсем юными. К сожалению, на данный момент их осталось считанное количество, но их подвиг мы не забудем никогда</a:t>
            </a:r>
            <a:endParaRPr lang="ru-RU" sz="2000" b="1" dirty="0">
              <a:effectLst/>
              <a:latin typeface="Times New Roman" pitchFamily="18" charset="0"/>
              <a:cs typeface="Times New Roman" pitchFamily="18" charset="0"/>
            </a:endParaRPr>
          </a:p>
        </p:txBody>
      </p:sp>
    </p:spTree>
  </p:cSld>
  <p:clrMapOvr>
    <a:masterClrMapping/>
  </p:clrMapOvr>
  <p:transition advClick="0">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P1592.WAV">
            <a:hlinkClick r:id="" action="ppaction://media"/>
          </p:cNvPr>
          <p:cNvPicPr>
            <a:picLocks noRot="1" noChangeAspect="1"/>
          </p:cNvPicPr>
          <p:nvPr>
            <a:wavAudioFile r:embed="rId1" name="~PP1592.WAV"/>
          </p:nvPr>
        </p:nvPicPr>
        <p:blipFill>
          <a:blip r:embed="rId6"/>
          <a:stretch>
            <a:fillRect/>
          </a:stretch>
        </p:blipFill>
        <p:spPr>
          <a:xfrm>
            <a:off x="8674100" y="6388100"/>
            <a:ext cx="304800" cy="304800"/>
          </a:xfrm>
          <a:prstGeom prst="rect">
            <a:avLst/>
          </a:prstGeom>
        </p:spPr>
      </p:pic>
      <p:pic>
        <p:nvPicPr>
          <p:cNvPr id="8" name="Mark_Bernes_-_ZHuravli_minus_69447014.mp3">
            <a:hlinkClick r:id="" action="ppaction://media"/>
          </p:cNvPr>
          <p:cNvPicPr>
            <a:picLocks noRot="1" noChangeAspect="1"/>
          </p:cNvPicPr>
          <p:nvPr>
            <a:audioFile r:link="rId2"/>
          </p:nvPr>
        </p:nvPicPr>
        <p:blipFill>
          <a:blip r:embed="rId7"/>
          <a:stretch>
            <a:fillRect/>
          </a:stretch>
        </p:blipFill>
        <p:spPr>
          <a:xfrm>
            <a:off x="4419600" y="3276600"/>
            <a:ext cx="304800" cy="304800"/>
          </a:xfrm>
          <a:prstGeom prst="rect">
            <a:avLst/>
          </a:prstGeom>
        </p:spPr>
      </p:pic>
      <p:pic>
        <p:nvPicPr>
          <p:cNvPr id="15362" name="Picture 2" descr="Picture background"/>
          <p:cNvPicPr>
            <a:picLocks noChangeAspect="1" noChangeArrowheads="1"/>
          </p:cNvPicPr>
          <p:nvPr/>
        </p:nvPicPr>
        <p:blipFill>
          <a:blip r:embed="rId8"/>
          <a:srcRect/>
          <a:stretch>
            <a:fillRect/>
          </a:stretch>
        </p:blipFill>
        <p:spPr bwMode="auto">
          <a:xfrm>
            <a:off x="0" y="0"/>
            <a:ext cx="9144000" cy="6858000"/>
          </a:xfrm>
          <a:prstGeom prst="rect">
            <a:avLst/>
          </a:prstGeom>
          <a:noFill/>
          <a:effectLst>
            <a:glow rad="139700">
              <a:schemeClr val="accent2">
                <a:satMod val="175000"/>
                <a:alpha val="40000"/>
              </a:schemeClr>
            </a:glow>
          </a:effectLst>
        </p:spPr>
      </p:pic>
      <p:sp>
        <p:nvSpPr>
          <p:cNvPr id="2" name="Заголовок 1"/>
          <p:cNvSpPr>
            <a:spLocks noGrp="1"/>
          </p:cNvSpPr>
          <p:nvPr>
            <p:ph type="ctrTitle"/>
          </p:nvPr>
        </p:nvSpPr>
        <p:spPr>
          <a:xfrm>
            <a:off x="214282" y="142852"/>
            <a:ext cx="6100778" cy="1084261"/>
          </a:xfrm>
          <a:solidFill>
            <a:schemeClr val="bg1"/>
          </a:solidFill>
          <a:effectLst>
            <a:softEdge rad="317500"/>
          </a:effectLst>
        </p:spPr>
        <p:txBody>
          <a:bodyPr>
            <a:normAutofit fontScale="90000"/>
          </a:bodyPr>
          <a:lstStyle/>
          <a:p>
            <a:r>
              <a:rPr lang="ru-RU" dirty="0" smtClean="0"/>
              <a:t>Мемориал нашей группы </a:t>
            </a:r>
            <a:endParaRPr lang="ru-RU" dirty="0"/>
          </a:p>
        </p:txBody>
      </p:sp>
      <p:sp>
        <p:nvSpPr>
          <p:cNvPr id="3" name="Подзаголовок 2"/>
          <p:cNvSpPr>
            <a:spLocks noGrp="1"/>
          </p:cNvSpPr>
          <p:nvPr>
            <p:ph type="subTitle" idx="1"/>
          </p:nvPr>
        </p:nvSpPr>
        <p:spPr>
          <a:xfrm>
            <a:off x="5014874" y="6429372"/>
            <a:ext cx="4129126" cy="428628"/>
          </a:xfrm>
          <a:solidFill>
            <a:schemeClr val="bg2"/>
          </a:solidFill>
          <a:effectLst>
            <a:softEdge rad="63500"/>
          </a:effectLst>
        </p:spPr>
        <p:txBody>
          <a:bodyPr>
            <a:normAutofit fontScale="85000" lnSpcReduction="20000"/>
          </a:bodyPr>
          <a:lstStyle/>
          <a:p>
            <a:r>
              <a:rPr lang="ru-RU" dirty="0" smtClean="0"/>
              <a:t>Детский сад №19 </a:t>
            </a:r>
            <a:endParaRPr lang="ru-RU" dirty="0"/>
          </a:p>
        </p:txBody>
      </p:sp>
      <p:pic>
        <p:nvPicPr>
          <p:cNvPr id="6" name="Mark_Bernes_-_ZHuravli_minus_69447014.mp3">
            <a:hlinkClick r:id="" action="ppaction://media"/>
          </p:cNvPr>
          <p:cNvPicPr>
            <a:picLocks noRot="1" noChangeAspect="1"/>
          </p:cNvPicPr>
          <p:nvPr>
            <a:audioFile r:link="rId3"/>
          </p:nvPr>
        </p:nvPicPr>
        <p:blipFill>
          <a:blip r:embed="rId9" cstate="print"/>
          <a:stretch>
            <a:fillRect/>
          </a:stretch>
        </p:blipFill>
        <p:spPr>
          <a:xfrm flipH="1">
            <a:off x="9143999" y="0"/>
            <a:ext cx="45719" cy="45719"/>
          </a:xfrm>
          <a:prstGeom prst="rect">
            <a:avLst/>
          </a:prstGeom>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slide(fromBottom)">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slide(fromBottom)">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isNarration="1">
              <p:cMediaNode showWhenStopped="0">
                <p:cTn id="23" fill="hold" display="0">
                  <p:stCondLst>
                    <p:cond delay="indefinite"/>
                  </p:stCondLst>
                  <p:endCondLst>
                    <p:cond evt="onPrev" delay="0">
                      <p:tgtEl>
                        <p:sldTgt/>
                      </p:tgtEl>
                    </p:cond>
                    <p:cond evt="onStopAudio" delay="0">
                      <p:tgtEl>
                        <p:sldTgt/>
                      </p:tgtEl>
                    </p:cond>
                  </p:endCondLst>
                </p:cTn>
                <p:tgtEl>
                  <p:spTgt spid="7"/>
                </p:tgtEl>
              </p:cMediaNode>
            </p:audio>
            <p:audio>
              <p:cMediaNode numSld="999">
                <p:cTn id="24"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57166"/>
            <a:ext cx="2757478" cy="1060472"/>
          </a:xfrm>
        </p:spPr>
        <p:txBody>
          <a:bodyPr/>
          <a:lstStyle/>
          <a:p>
            <a:endParaRPr lang="ru-RU" dirty="0"/>
          </a:p>
        </p:txBody>
      </p:sp>
      <p:sp>
        <p:nvSpPr>
          <p:cNvPr id="3" name="Содержимое 2"/>
          <p:cNvSpPr>
            <a:spLocks noGrp="1"/>
          </p:cNvSpPr>
          <p:nvPr>
            <p:ph idx="1"/>
          </p:nvPr>
        </p:nvSpPr>
        <p:spPr>
          <a:xfrm>
            <a:off x="4857752" y="285728"/>
            <a:ext cx="3900486" cy="3786214"/>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threePt" dir="t"/>
            </a:scene3d>
            <a:sp3d extrusionH="57150">
              <a:bevelT h="25400" prst="softRound"/>
            </a:sp3d>
          </a:bodyPr>
          <a:lstStyle/>
          <a:p>
            <a:r>
              <a:rPr lang="ru-RU" sz="2000" dirty="0" smtClean="0">
                <a:effectLst>
                  <a:outerShdw blurRad="50800" dist="38100" dir="18900000" algn="bl" rotWithShape="0">
                    <a:prstClr val="black">
                      <a:alpha val="40000"/>
                    </a:prstClr>
                  </a:outerShdw>
                </a:effectLst>
                <a:latin typeface="Times New Roman" pitchFamily="18" charset="0"/>
                <a:cs typeface="Times New Roman" pitchFamily="18" charset="0"/>
              </a:rPr>
              <a:t>В жестокой схватке, на протяжение пяти лет СССР все-таки победила достойно своего </a:t>
            </a:r>
            <a:r>
              <a:rPr lang="ru-RU" sz="2000" dirty="0" smtClean="0">
                <a:effectLst>
                  <a:outerShdw blurRad="50800" dist="38100" dir="18900000" algn="bl"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противника</a:t>
            </a:r>
            <a:r>
              <a:rPr lang="ru-RU" sz="2000" dirty="0" smtClean="0">
                <a:effectLst>
                  <a:outerShdw blurRad="50800" dist="38100" dir="18900000" algn="bl" rotWithShape="0">
                    <a:prstClr val="black">
                      <a:alpha val="40000"/>
                    </a:prstClr>
                  </a:outerShdw>
                </a:effectLst>
                <a:latin typeface="Times New Roman" pitchFamily="18" charset="0"/>
                <a:cs typeface="Times New Roman" pitchFamily="18" charset="0"/>
              </a:rPr>
              <a:t>. Германия, когда нападала на союз, надеялась быстро захватить всю страну, но они не ожидали, насколько могуч и селен славянский народ</a:t>
            </a:r>
            <a:r>
              <a:rPr lang="ru-RU" sz="2000" dirty="0" smtClean="0">
                <a:effectLst/>
                <a:latin typeface="Times New Roman" pitchFamily="18" charset="0"/>
                <a:cs typeface="Times New Roman" pitchFamily="18" charset="0"/>
              </a:rPr>
              <a:t>.</a:t>
            </a:r>
            <a:endParaRPr lang="ru-RU" sz="2000" dirty="0">
              <a:effectLst/>
              <a:latin typeface="Times New Roman" pitchFamily="18" charset="0"/>
              <a:cs typeface="Times New Roman" pitchFamily="18" charset="0"/>
            </a:endParaRPr>
          </a:p>
        </p:txBody>
      </p:sp>
      <p:sp>
        <p:nvSpPr>
          <p:cNvPr id="14340" name="AutoShape 4" descr="blob:https://web.telegram.org/3c20e85b-cf56-4d61-ad43-34b2fd7f92b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2" name="Picture 6" descr="https://sun9-36.userapi.com/impf/PQEoUgu6KZ2zTdxuoNEGfgK61TKdyPTSS5oL0Q/CDfEjDA1Z9g.jpg?size=1590x400&amp;quality=95&amp;crop=0,0,1590,400&amp;sign=2caf29496a409697c5cf0d83f7cd9ac4&amp;type=cover_group"/>
          <p:cNvPicPr>
            <a:picLocks noChangeAspect="1" noChangeArrowheads="1"/>
          </p:cNvPicPr>
          <p:nvPr/>
        </p:nvPicPr>
        <p:blipFill>
          <a:blip r:embed="rId3"/>
          <a:srcRect/>
          <a:stretch>
            <a:fillRect/>
          </a:stretch>
        </p:blipFill>
        <p:spPr bwMode="auto">
          <a:xfrm>
            <a:off x="0" y="4119570"/>
            <a:ext cx="9144000" cy="2738430"/>
          </a:xfrm>
          <a:prstGeom prst="rect">
            <a:avLst/>
          </a:prstGeom>
          <a:noFill/>
          <a:effectLst>
            <a:reflection blurRad="6350" stA="50000" endA="275" endPos="40000" dist="101600" dir="5400000" sy="-100000" algn="bl" rotWithShape="0"/>
            <a:softEdge rad="63500"/>
          </a:effectLst>
        </p:spPr>
      </p:pic>
      <p:sp>
        <p:nvSpPr>
          <p:cNvPr id="14344" name="AutoShape 8" descr="blob:https://web.telegram.org/c8def748-3aee-487e-a92a-54154d0abf3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6" name="AutoShape 10" descr="blob:https://web.telegram.org/c8def748-3aee-487e-a92a-54154d0abf3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8" name="AutoShape 12" descr="blob:https://web.telegram.org/c8def748-3aee-487e-a92a-54154d0abf3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0" name="AutoShape 14" descr="blob:https://web.telegram.org/c8def748-3aee-487e-a92a-54154d0abf3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2" name="AutoShape 16" descr="blob:https://web.telegram.org/c8def748-3aee-487e-a92a-54154d0abf3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285720" y="4572008"/>
            <a:ext cx="4572000" cy="1477328"/>
          </a:xfrm>
          <a:prstGeom prst="rect">
            <a:avLst/>
          </a:prstGeom>
          <a:solidFill>
            <a:schemeClr val="bg1"/>
          </a:solidFill>
          <a:effectLst>
            <a:softEdge rad="63500"/>
          </a:effectLst>
        </p:spPr>
        <p:txBody>
          <a:bodyPr>
            <a:spAutoFit/>
          </a:bodyPr>
          <a:lstStyle/>
          <a:p>
            <a:r>
              <a:rPr lang="ru-RU" dirty="0" smtClean="0"/>
              <a:t>Великая Отечественная война </a:t>
            </a:r>
          </a:p>
          <a:p>
            <a:r>
              <a:rPr lang="ru-RU" dirty="0" smtClean="0"/>
              <a:t>(1941 г.-1945 г.) – самая страшная и кровопролитная война за все время СССР. Эта война была между двух держав, могучий державой СССР и Германией.</a:t>
            </a:r>
            <a:endParaRPr lang="ru-RU" dirty="0"/>
          </a:p>
        </p:txBody>
      </p:sp>
      <p:pic>
        <p:nvPicPr>
          <p:cNvPr id="14" name="Рисунок 13" descr="5375318645628070413.jpg"/>
          <p:cNvPicPr>
            <a:picLocks noChangeAspect="1"/>
          </p:cNvPicPr>
          <p:nvPr/>
        </p:nvPicPr>
        <p:blipFill>
          <a:blip r:embed="rId4"/>
          <a:srcRect r="2173" b="11957"/>
          <a:stretch>
            <a:fillRect/>
          </a:stretch>
        </p:blipFill>
        <p:spPr>
          <a:xfrm>
            <a:off x="357158" y="142852"/>
            <a:ext cx="4143404" cy="3857628"/>
          </a:xfrm>
          <a:prstGeom prst="rect">
            <a:avLst/>
          </a:prstGeom>
          <a:effectLst>
            <a:reflection blurRad="6350" stA="50000" endA="300" endPos="55500" dist="50800" dir="5400000" sy="-100000" algn="bl" rotWithShape="0"/>
            <a:softEdge rad="127000"/>
          </a:effectLst>
        </p:spPr>
      </p:pic>
    </p:spTree>
  </p:cSld>
  <p:clrMapOvr>
    <a:masterClrMapping/>
  </p:clrMapOvr>
  <p:transition advClick="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amond(in)">
                                      <p:cBhvr>
                                        <p:cTn id="7" dur="20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xit" presetSubtype="0" fill="hold" grpId="1" nodeType="clickEffect">
                                  <p:stCondLst>
                                    <p:cond delay="0"/>
                                  </p:stCondLst>
                                  <p:childTnLst>
                                    <p:anim to="" calcmode="lin" valueType="num">
                                      <p:cBhvr>
                                        <p:cTn id="16" dur="1"/>
                                        <p:tgtEl>
                                          <p:spTgt spid="13"/>
                                        </p:tgtEl>
                                        <p:attrNameLst>
                                          <p:attrName/>
                                        </p:attrNameLst>
                                      </p:cBhvr>
                                    </p:anim>
                                    <p:set>
                                      <p:cBhvr>
                                        <p:cTn id="17" dur="1" fill="hold">
                                          <p:stCondLst>
                                            <p:cond delay="0"/>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4" presetClass="exit" presetSubtype="0" fill="hold" nodeType="clickEffect">
                                  <p:stCondLst>
                                    <p:cond delay="0"/>
                                  </p:stCondLst>
                                  <p:childTnLst>
                                    <p:anim to="" calcmode="lin" valueType="num">
                                      <p:cBhvr>
                                        <p:cTn id="21" dur="1"/>
                                        <p:tgtEl>
                                          <p:spTgt spid="14342"/>
                                        </p:tgtEl>
                                        <p:attrNameLst>
                                          <p:attrName/>
                                        </p:attrNameLst>
                                      </p:cBhvr>
                                    </p:anim>
                                    <p:set>
                                      <p:cBhvr>
                                        <p:cTn id="22" dur="1" fill="hold">
                                          <p:stCondLst>
                                            <p:cond delay="0"/>
                                          </p:stCondLst>
                                        </p:cTn>
                                        <p:tgtEl>
                                          <p:spTgt spid="143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to="" calcmode="lin" valueType="num">
                                      <p:cBhvr>
                                        <p:cTn id="32" dur="1" fill="hold"/>
                                        <p:tgtEl>
                                          <p:spTgt spid="3">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to="" calcmode="lin" valueType="num">
                                      <p:cBhvr>
                                        <p:cTn id="3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 name="Содержимое 7" descr="5386480234838224589.jpg"/>
          <p:cNvPicPr>
            <a:picLocks noGrp="1" noChangeAspect="1"/>
          </p:cNvPicPr>
          <p:nvPr>
            <p:ph idx="1"/>
          </p:nvPr>
        </p:nvPicPr>
        <p:blipFill>
          <a:blip r:embed="rId3"/>
          <a:stretch>
            <a:fillRect/>
          </a:stretch>
        </p:blipFill>
        <p:spPr>
          <a:xfrm>
            <a:off x="4500530" y="3714752"/>
            <a:ext cx="4643470" cy="2999980"/>
          </a:xfrm>
          <a:effectLst>
            <a:softEdge rad="63500"/>
          </a:effectLst>
          <a:scene3d>
            <a:camera prst="perspectiveFront"/>
            <a:lightRig rig="threePt" dir="t"/>
          </a:scene3d>
        </p:spPr>
      </p:pic>
      <p:pic>
        <p:nvPicPr>
          <p:cNvPr id="13316" name="Picture 4" descr="Picture background"/>
          <p:cNvPicPr>
            <a:picLocks noChangeAspect="1" noChangeArrowheads="1"/>
          </p:cNvPicPr>
          <p:nvPr/>
        </p:nvPicPr>
        <p:blipFill>
          <a:blip r:embed="rId4"/>
          <a:srcRect/>
          <a:stretch>
            <a:fillRect/>
          </a:stretch>
        </p:blipFill>
        <p:spPr bwMode="auto">
          <a:xfrm>
            <a:off x="4000496" y="500042"/>
            <a:ext cx="3810000" cy="3048001"/>
          </a:xfrm>
          <a:prstGeom prst="rect">
            <a:avLst/>
          </a:prstGeom>
          <a:noFill/>
          <a:scene3d>
            <a:camera prst="orthographicFront"/>
            <a:lightRig rig="threePt" dir="t"/>
          </a:scene3d>
          <a:sp3d>
            <a:bevelT w="101600" prst="riblet"/>
          </a:sp3d>
        </p:spPr>
      </p:pic>
      <p:sp>
        <p:nvSpPr>
          <p:cNvPr id="6" name="Прямоугольник 5"/>
          <p:cNvSpPr/>
          <p:nvPr/>
        </p:nvSpPr>
        <p:spPr>
          <a:xfrm>
            <a:off x="285720" y="214290"/>
            <a:ext cx="3643338" cy="52937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dirty="0" smtClean="0">
                <a:effectLst/>
              </a:rPr>
              <a:t/>
            </a:r>
            <a:br>
              <a:rPr lang="ru-RU" dirty="0" smtClean="0">
                <a:effectLst/>
              </a:rPr>
            </a:br>
            <a:r>
              <a:rPr lang="ru-RU" sz="2000" b="1" dirty="0" smtClean="0">
                <a:effectLst>
                  <a:outerShdw blurRad="63500" sx="102000" sy="102000" algn="ctr" rotWithShape="0">
                    <a:prstClr val="black">
                      <a:alpha val="40000"/>
                    </a:prstClr>
                  </a:outerShdw>
                </a:effectLst>
                <a:latin typeface="Times New Roman" pitchFamily="18" charset="0"/>
                <a:cs typeface="Times New Roman" pitchFamily="18" charset="0"/>
              </a:rPr>
              <a:t>После Первой мировой, Германия сильно ослабела, сильнейший кризис одолел страну. Но в это время к правлению пришел Гитлер и ввел большое количество реформ и изменений, благодаря которым страна начала процветать, и люди проявили к нему свое доверие. Когда он стал правителем, то проводил такую политику, в которой доносил до людей, что нация немцев, самая превосходная в </a:t>
            </a:r>
            <a:r>
              <a:rPr lang="ru-RU" sz="2000" b="1" dirty="0" smtClean="0">
                <a:effectLst>
                  <a:outerShdw blurRad="63500" sx="102000" sy="102000" algn="ctr" rotWithShape="0">
                    <a:prstClr val="black">
                      <a:alpha val="40000"/>
                    </a:prstClr>
                  </a:outerShdw>
                </a:effectLst>
                <a:latin typeface="Times New Roman" pitchFamily="18" charset="0"/>
                <a:cs typeface="Times New Roman" pitchFamily="18" charset="0"/>
              </a:rPr>
              <a:t>мире.</a:t>
            </a:r>
            <a:endParaRPr lang="ru-RU" sz="2000" b="1" dirty="0">
              <a:effectLst>
                <a:outerShdw blurRad="63500" sx="102000" sy="102000" algn="ctr" rotWithShape="0">
                  <a:prstClr val="black">
                    <a:alpha val="40000"/>
                  </a:prstClr>
                </a:outerShdw>
              </a:effectLst>
              <a:latin typeface="Times New Roman" pitchFamily="18" charset="0"/>
              <a:cs typeface="Times New Roman" pitchFamily="18" charset="0"/>
            </a:endParaRPr>
          </a:p>
        </p:txBody>
      </p:sp>
      <p:sp>
        <p:nvSpPr>
          <p:cNvPr id="13318"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0" name="AutoShape 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2" name="AutoShape 10"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amond(in)">
                                      <p:cBhvr>
                                        <p:cTn id="7" dur="20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14282" y="160338"/>
            <a:ext cx="4757742" cy="3628702"/>
          </a:xfrm>
        </p:spPr>
        <p:txBody>
          <a:bodyPr>
            <a:normAutofit fontScale="70000" lnSpcReduction="20000"/>
          </a:bodyPr>
          <a:lstStyle/>
          <a:p>
            <a:r>
              <a:rPr lang="ru-RU" b="1" dirty="0" smtClean="0">
                <a:effectLst>
                  <a:reflection blurRad="6350" stA="55000" endA="300" endPos="45500" dir="5400000" sy="-100000" algn="bl" rotWithShape="0"/>
                </a:effectLst>
                <a:latin typeface="Times New Roman" pitchFamily="18" charset="0"/>
                <a:cs typeface="Times New Roman" pitchFamily="18" charset="0"/>
              </a:rPr>
              <a:t>Первоначальный этап войны это 22 июня 1941 года по 18 ноября 1942 года. За это время немцы захватили большую часть страны, так же сюда попали Латвия, Эстония, Литва, Украина, Молдавия, Белоруссия. Далее у немцев перед глазами уже была Москва и Ленинград. И у них это почти получилось, но русские солдаты оказались сильнее их и не дали захватить этот город.</a:t>
            </a:r>
            <a:endParaRPr lang="ru-RU" b="1" dirty="0">
              <a:effectLst>
                <a:reflection blurRad="6350" stA="55000" endA="300" endPos="45500" dir="5400000" sy="-100000" algn="bl" rotWithShape="0"/>
              </a:effectLst>
              <a:latin typeface="Times New Roman" pitchFamily="18" charset="0"/>
              <a:cs typeface="Times New Roman" pitchFamily="18" charset="0"/>
            </a:endParaRPr>
          </a:p>
        </p:txBody>
      </p:sp>
      <p:sp>
        <p:nvSpPr>
          <p:cNvPr id="30722"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4"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8" name="Picture 8" descr="Picture background"/>
          <p:cNvPicPr>
            <a:picLocks noChangeAspect="1" noChangeArrowheads="1"/>
          </p:cNvPicPr>
          <p:nvPr/>
        </p:nvPicPr>
        <p:blipFill>
          <a:blip r:embed="rId3"/>
          <a:srcRect/>
          <a:stretch>
            <a:fillRect/>
          </a:stretch>
        </p:blipFill>
        <p:spPr bwMode="auto">
          <a:xfrm>
            <a:off x="5724128" y="93163"/>
            <a:ext cx="3150510" cy="2831334"/>
          </a:xfrm>
          <a:prstGeom prst="rect">
            <a:avLst/>
          </a:prstGeom>
          <a:noFill/>
          <a:effectLst>
            <a:reflection blurRad="6350" stA="50000" endA="300" endPos="90000" dist="50800" dir="5400000" sy="-100000" algn="bl" rotWithShape="0"/>
            <a:softEdge rad="63500"/>
          </a:effectLst>
        </p:spPr>
      </p:pic>
      <p:pic>
        <p:nvPicPr>
          <p:cNvPr id="30730" name="Picture 10" descr="Picture background"/>
          <p:cNvPicPr>
            <a:picLocks noChangeAspect="1" noChangeArrowheads="1"/>
          </p:cNvPicPr>
          <p:nvPr/>
        </p:nvPicPr>
        <p:blipFill>
          <a:blip r:embed="rId4" cstate="print"/>
          <a:srcRect/>
          <a:stretch>
            <a:fillRect/>
          </a:stretch>
        </p:blipFill>
        <p:spPr bwMode="auto">
          <a:xfrm>
            <a:off x="827584" y="3721279"/>
            <a:ext cx="4144494" cy="2331278"/>
          </a:xfrm>
          <a:prstGeom prst="rect">
            <a:avLst/>
          </a:prstGeom>
          <a:noFill/>
          <a:effectLst>
            <a:reflection blurRad="6350" stA="50000" endA="300" endPos="38500" dist="50800" dir="5400000" sy="-100000" algn="bl" rotWithShape="0"/>
            <a:softEdge rad="63500"/>
          </a:effectLst>
        </p:spPr>
      </p:pic>
      <p:pic>
        <p:nvPicPr>
          <p:cNvPr id="15" name="Рисунок 14" descr="5375318645628070466.jpg"/>
          <p:cNvPicPr>
            <a:picLocks noChangeAspect="1"/>
          </p:cNvPicPr>
          <p:nvPr/>
        </p:nvPicPr>
        <p:blipFill>
          <a:blip r:embed="rId5"/>
          <a:srcRect l="1389" t="9375" r="8333" b="9375"/>
          <a:stretch>
            <a:fillRect/>
          </a:stretch>
        </p:blipFill>
        <p:spPr>
          <a:xfrm>
            <a:off x="5364088" y="3132292"/>
            <a:ext cx="3606179" cy="3722961"/>
          </a:xfrm>
          <a:prstGeom prst="rect">
            <a:avLst/>
          </a:prstGeom>
        </p:spPr>
      </p:pic>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slide(fromBottom)">
                                      <p:cBhvr>
                                        <p:cTn id="7" dur="5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30728"/>
                                        </p:tgtEl>
                                      </p:cBhvr>
                                    </p:animEffect>
                                    <p:set>
                                      <p:cBhvr>
                                        <p:cTn id="17" dur="1" fill="hold">
                                          <p:stCondLst>
                                            <p:cond delay="499"/>
                                          </p:stCondLst>
                                        </p:cTn>
                                        <p:tgtEl>
                                          <p:spTgt spid="307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4" presetClass="exit" presetSubtype="0" fill="hold" grpId="0" nodeType="clickEffect">
                                  <p:stCondLst>
                                    <p:cond delay="0"/>
                                  </p:stCondLst>
                                  <p:childTnLst>
                                    <p:anim to="" calcmode="lin" valueType="num">
                                      <p:cBhvr>
                                        <p:cTn id="21" dur="1"/>
                                        <p:tgtEl>
                                          <p:spTgt spid="3">
                                            <p:txEl>
                                              <p:pRg st="0" end="0"/>
                                            </p:txEl>
                                          </p:spTgt>
                                        </p:tgtEl>
                                        <p:attrNameLst>
                                          <p:attrName/>
                                        </p:attrNameLst>
                                      </p:cBhvr>
                                    </p:anim>
                                    <p:set>
                                      <p:cBhvr>
                                        <p:cTn id="2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30"/>
                                        </p:tgtEl>
                                        <p:attrNameLst>
                                          <p:attrName>style.visibility</p:attrName>
                                        </p:attrNameLst>
                                      </p:cBhvr>
                                      <p:to>
                                        <p:strVal val="visible"/>
                                      </p:to>
                                    </p:set>
                                    <p:anim to="" calcmode="lin" valueType="num">
                                      <p:cBhvr>
                                        <p:cTn id="27" dur="1" fill="hold"/>
                                        <p:tgtEl>
                                          <p:spTgt spid="3073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42844" y="571480"/>
            <a:ext cx="3857652" cy="313932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b="1" dirty="0" smtClean="0">
                <a:effectLst>
                  <a:reflection blurRad="6350" stA="55000" endA="300" endPos="45500" dir="5400000" sy="-100000" algn="bl" rotWithShape="0"/>
                </a:effectLst>
              </a:rPr>
              <a:t>Конец 1943 года начало 1943 года, было очень тяжелым для немецкого войска и в то же время счастливым для русских. Советская армия начала контрнаступление, русские начали медленно, но уверено отвоевывать свою территорию, а оккупанты и их союзники медленно отступать к западу. Некоторых союзников удалось уничтожить на </a:t>
            </a:r>
            <a:r>
              <a:rPr lang="ru-RU" b="1" dirty="0" smtClean="0">
                <a:effectLst>
                  <a:reflection blurRad="6350" stA="55000" endA="300" endPos="45500" dir="5400000" sy="-100000" algn="bl" rotWithShape="0"/>
                </a:effectLst>
              </a:rPr>
              <a:t>месте.</a:t>
            </a:r>
            <a:endParaRPr lang="ru-RU" b="1" dirty="0">
              <a:effectLst>
                <a:reflection blurRad="6350" stA="55000" endA="300" endPos="45500" dir="5400000" sy="-100000" algn="bl" rotWithShape="0"/>
              </a:effectLst>
            </a:endParaRPr>
          </a:p>
        </p:txBody>
      </p:sp>
      <p:pic>
        <p:nvPicPr>
          <p:cNvPr id="31746" name="Picture 2" descr="Picture background"/>
          <p:cNvPicPr>
            <a:picLocks noChangeAspect="1" noChangeArrowheads="1"/>
          </p:cNvPicPr>
          <p:nvPr/>
        </p:nvPicPr>
        <p:blipFill>
          <a:blip r:embed="rId3"/>
          <a:srcRect/>
          <a:stretch>
            <a:fillRect/>
          </a:stretch>
        </p:blipFill>
        <p:spPr bwMode="auto">
          <a:xfrm>
            <a:off x="3752316" y="357166"/>
            <a:ext cx="5391684" cy="3452803"/>
          </a:xfrm>
          <a:prstGeom prst="rect">
            <a:avLst/>
          </a:prstGeom>
          <a:noFill/>
          <a:effectLst>
            <a:softEdge rad="317500"/>
          </a:effectLst>
        </p:spPr>
      </p:pic>
      <p:pic>
        <p:nvPicPr>
          <p:cNvPr id="31748" name="Picture 4" descr="Picture background"/>
          <p:cNvPicPr>
            <a:picLocks noChangeAspect="1" noChangeArrowheads="1"/>
          </p:cNvPicPr>
          <p:nvPr/>
        </p:nvPicPr>
        <p:blipFill>
          <a:blip r:embed="rId4"/>
          <a:srcRect/>
          <a:stretch>
            <a:fillRect/>
          </a:stretch>
        </p:blipFill>
        <p:spPr bwMode="auto">
          <a:xfrm>
            <a:off x="4139952" y="3809969"/>
            <a:ext cx="5004048" cy="3062284"/>
          </a:xfrm>
          <a:prstGeom prst="rect">
            <a:avLst/>
          </a:prstGeom>
          <a:noFill/>
          <a:effectLst>
            <a:softEdge rad="127000"/>
          </a:effectLst>
        </p:spPr>
      </p:pic>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 to="" calcmode="lin" valueType="num">
                                      <p:cBhvr>
                                        <p:cTn id="17" dur="1" fill="hold"/>
                                        <p:tgtEl>
                                          <p:spTgt spid="317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428596" y="407268"/>
            <a:ext cx="4572000" cy="2585323"/>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r>
              <a:rPr lang="ru-RU" b="1" dirty="0" smtClean="0">
                <a:effectLst>
                  <a:glow rad="228600">
                    <a:schemeClr val="accent1">
                      <a:satMod val="175000"/>
                      <a:alpha val="40000"/>
                    </a:schemeClr>
                  </a:glow>
                </a:effectLst>
              </a:rPr>
              <a:t>Финал. 1943 по 1945 год. Советские солдаты собрала все силы и большими темпами стала отвоевывать свою территорию. Все силы были направлены в сторону оккупантов, а именно в Берлин. В это время освободили Ленинград, отвоевали и другие захваченные ранее страны. Русские решительно шли на Германию</a:t>
            </a:r>
            <a:endParaRPr lang="ru-RU" b="1" dirty="0">
              <a:effectLst>
                <a:glow rad="228600">
                  <a:schemeClr val="accent1">
                    <a:satMod val="175000"/>
                    <a:alpha val="40000"/>
                  </a:schemeClr>
                </a:glow>
              </a:effectLst>
            </a:endParaRPr>
          </a:p>
        </p:txBody>
      </p:sp>
      <p:pic>
        <p:nvPicPr>
          <p:cNvPr id="7" name="Содержимое 6" descr="5375318645628070417.jpg"/>
          <p:cNvPicPr>
            <a:picLocks noGrp="1" noChangeAspect="1"/>
          </p:cNvPicPr>
          <p:nvPr>
            <p:ph idx="1"/>
          </p:nvPr>
        </p:nvPicPr>
        <p:blipFill>
          <a:blip r:embed="rId3"/>
          <a:stretch>
            <a:fillRect/>
          </a:stretch>
        </p:blipFill>
        <p:spPr>
          <a:xfrm>
            <a:off x="5191095" y="116632"/>
            <a:ext cx="3952905" cy="6686203"/>
          </a:xfrm>
          <a:effectLst>
            <a:glow rad="101600">
              <a:schemeClr val="accent3">
                <a:satMod val="175000"/>
                <a:alpha val="40000"/>
              </a:schemeClr>
            </a:glow>
            <a:reflection blurRad="6350" stA="50000" endA="300" endPos="55500" dist="101600" dir="5400000" sy="-100000" algn="bl" rotWithShape="0"/>
            <a:softEdge rad="63500"/>
          </a:effectLst>
        </p:spPr>
      </p:pic>
      <p:pic>
        <p:nvPicPr>
          <p:cNvPr id="8" name="Рисунок 7" descr="865938d1-e48d-52a6-9cd4-345fa084bce5.jfif"/>
          <p:cNvPicPr>
            <a:picLocks noChangeAspect="1"/>
          </p:cNvPicPr>
          <p:nvPr/>
        </p:nvPicPr>
        <p:blipFill>
          <a:blip r:embed="rId4"/>
          <a:stretch>
            <a:fillRect/>
          </a:stretch>
        </p:blipFill>
        <p:spPr>
          <a:xfrm>
            <a:off x="500034" y="2982514"/>
            <a:ext cx="4691061" cy="3518296"/>
          </a:xfrm>
          <a:prstGeom prst="rect">
            <a:avLst/>
          </a:prstGeom>
          <a:effectLst>
            <a:softEdge rad="317500"/>
          </a:effectLst>
          <a:scene3d>
            <a:camera prst="orthographicFront"/>
            <a:lightRig rig="threePt" dir="t"/>
          </a:scene3d>
          <a:sp3d>
            <a:bevelT w="139700" h="139700" prst="divot"/>
          </a:sp3d>
        </p:spPr>
      </p:pic>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 name="Содержимое 6" descr="5375318645628070433.jpg"/>
          <p:cNvPicPr>
            <a:picLocks noGrp="1" noChangeAspect="1"/>
          </p:cNvPicPr>
          <p:nvPr>
            <p:ph idx="1"/>
          </p:nvPr>
        </p:nvPicPr>
        <p:blipFill>
          <a:blip r:embed="rId3"/>
          <a:stretch>
            <a:fillRect/>
          </a:stretch>
        </p:blipFill>
        <p:spPr>
          <a:xfrm>
            <a:off x="5429256" y="500042"/>
            <a:ext cx="3394472" cy="4525963"/>
          </a:xfrm>
          <a:effectLst>
            <a:glow rad="139700">
              <a:schemeClr val="accent2">
                <a:satMod val="175000"/>
                <a:alpha val="40000"/>
              </a:schemeClr>
            </a:glow>
            <a:reflection blurRad="6350" stA="50000" endA="300" endPos="55500" dist="50800" dir="5400000" sy="-100000" algn="bl" rotWithShape="0"/>
            <a:softEdge rad="317500"/>
          </a:effectLst>
        </p:spPr>
      </p:pic>
      <p:pic>
        <p:nvPicPr>
          <p:cNvPr id="8" name="Рисунок 7" descr="5375318645628070425.jpg"/>
          <p:cNvPicPr>
            <a:picLocks noChangeAspect="1"/>
          </p:cNvPicPr>
          <p:nvPr/>
        </p:nvPicPr>
        <p:blipFill>
          <a:blip r:embed="rId4"/>
          <a:stretch>
            <a:fillRect/>
          </a:stretch>
        </p:blipFill>
        <p:spPr>
          <a:xfrm flipV="1">
            <a:off x="214282" y="2500306"/>
            <a:ext cx="4857784" cy="3733800"/>
          </a:xfrm>
          <a:prstGeom prst="rect">
            <a:avLst/>
          </a:prstGeom>
          <a:effectLst>
            <a:softEdge rad="127000"/>
          </a:effectLst>
        </p:spPr>
      </p:pic>
      <p:sp>
        <p:nvSpPr>
          <p:cNvPr id="5" name="Прямоугольник 4"/>
          <p:cNvSpPr/>
          <p:nvPr/>
        </p:nvSpPr>
        <p:spPr>
          <a:xfrm>
            <a:off x="285720" y="285728"/>
            <a:ext cx="4572000" cy="2031325"/>
          </a:xfrm>
          <a:prstGeom prst="rect">
            <a:avLst/>
          </a:prstGeom>
          <a:solidFill>
            <a:schemeClr val="bg2"/>
          </a:solidFill>
          <a:effectLst>
            <a:glow rad="228600">
              <a:schemeClr val="accent2">
                <a:satMod val="175000"/>
                <a:alpha val="40000"/>
              </a:schemeClr>
            </a:glow>
          </a:effectLst>
        </p:spPr>
        <p:txBody>
          <a:bodyPr>
            <a:spAutoFit/>
          </a:bodyPr>
          <a:lstStyle/>
          <a:p>
            <a:r>
              <a:rPr lang="ru-RU" dirty="0" smtClean="0"/>
              <a:t>Последний этап (1943-1945). В это время СССР начала по кусочку забирать свои земли и двигаться в сторону захватчиков. Русские солдаты отвоевали Ленинград, и другие города, далее они проследовали в самое сердце Германии - Берлин.</a:t>
            </a:r>
            <a:br>
              <a:rPr lang="ru-RU" dirty="0" smtClean="0"/>
            </a:br>
            <a:endParaRPr lang="ru-RU" dirty="0"/>
          </a:p>
        </p:txBody>
      </p:sp>
      <p:sp>
        <p:nvSpPr>
          <p:cNvPr id="6" name="Прямоугольник 5"/>
          <p:cNvSpPr/>
          <p:nvPr/>
        </p:nvSpPr>
        <p:spPr>
          <a:xfrm>
            <a:off x="4572000" y="5429264"/>
            <a:ext cx="4572000" cy="1200329"/>
          </a:xfrm>
          <a:prstGeom prst="rect">
            <a:avLst/>
          </a:prstGeom>
          <a:solidFill>
            <a:schemeClr val="bg1"/>
          </a:solidFill>
          <a:effectLst>
            <a:glow rad="228600">
              <a:schemeClr val="accent2">
                <a:satMod val="175000"/>
                <a:alpha val="40000"/>
              </a:schemeClr>
            </a:glow>
          </a:effectLst>
        </p:spPr>
        <p:txBody>
          <a:bodyPr>
            <a:spAutoFit/>
          </a:bodyPr>
          <a:lstStyle/>
          <a:p>
            <a:r>
              <a:rPr lang="ru-RU" dirty="0" smtClean="0"/>
              <a:t>8 мая 1945 года СССР вошла в Берлин, немцы объявляют о капитуляции. Их правитель не выдержал и самостоятельно ушел на тот свет.</a:t>
            </a:r>
            <a:endParaRPr lang="ru-RU" dirty="0"/>
          </a:p>
        </p:txBody>
      </p:sp>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0" y="571480"/>
            <a:ext cx="4572000" cy="1631216"/>
          </a:xfrm>
          <a:prstGeom prst="rect">
            <a:avLst/>
          </a:prstGeom>
          <a:noFill/>
        </p:spPr>
        <p:style>
          <a:lnRef idx="2">
            <a:schemeClr val="accent5"/>
          </a:lnRef>
          <a:fillRef idx="1">
            <a:schemeClr val="lt1"/>
          </a:fillRef>
          <a:effectRef idx="0">
            <a:schemeClr val="accent5"/>
          </a:effectRef>
          <a:fontRef idx="minor">
            <a:schemeClr val="dk1"/>
          </a:fontRef>
        </p:style>
        <p:txBody>
          <a:bodyPr>
            <a:spAutoFit/>
          </a:bodyPr>
          <a:lstStyle/>
          <a:p>
            <a:r>
              <a:rPr lang="ru-RU" sz="2000" b="1" dirty="0" smtClean="0">
                <a:effectLst>
                  <a:glow rad="101600">
                    <a:schemeClr val="accent2">
                      <a:satMod val="175000"/>
                      <a:alpha val="40000"/>
                    </a:schemeClr>
                  </a:glow>
                </a:effectLst>
                <a:latin typeface="Times New Roman" pitchFamily="18" charset="0"/>
                <a:cs typeface="Times New Roman" pitchFamily="18" charset="0"/>
              </a:rPr>
              <a:t>7 октября 1941 года вышел приказ №330 Народного Комиссара Обороны Союза ССР И.В.Сталина «О введении красноармейской книжки в военное время в тылу и на фронте».</a:t>
            </a:r>
            <a:endParaRPr lang="ru-RU" sz="2000" b="1" dirty="0">
              <a:effectLst>
                <a:glow rad="101600">
                  <a:schemeClr val="accent2">
                    <a:satMod val="175000"/>
                    <a:alpha val="40000"/>
                  </a:schemeClr>
                </a:glow>
              </a:effectLst>
              <a:latin typeface="Times New Roman" pitchFamily="18" charset="0"/>
              <a:cs typeface="Times New Roman" pitchFamily="18" charset="0"/>
            </a:endParaRPr>
          </a:p>
        </p:txBody>
      </p:sp>
      <p:pic>
        <p:nvPicPr>
          <p:cNvPr id="6" name="Содержимое 5" descr="5375318645628070452.jpg"/>
          <p:cNvPicPr>
            <a:picLocks noGrp="1" noChangeAspect="1"/>
          </p:cNvPicPr>
          <p:nvPr>
            <p:ph idx="1"/>
          </p:nvPr>
        </p:nvPicPr>
        <p:blipFill>
          <a:blip r:embed="rId3"/>
          <a:stretch>
            <a:fillRect/>
          </a:stretch>
        </p:blipFill>
        <p:spPr>
          <a:xfrm>
            <a:off x="4643438" y="0"/>
            <a:ext cx="4500562" cy="3197229"/>
          </a:xfrm>
          <a:effectLst>
            <a:reflection blurRad="6350" stA="50000" endA="300" endPos="55000" dir="5400000" sy="-100000" algn="bl" rotWithShape="0"/>
            <a:softEdge rad="63500"/>
          </a:effectLst>
        </p:spPr>
      </p:pic>
      <p:pic>
        <p:nvPicPr>
          <p:cNvPr id="8" name="Рисунок 7" descr="5375318645628070455.jpg"/>
          <p:cNvPicPr>
            <a:picLocks noChangeAspect="1"/>
          </p:cNvPicPr>
          <p:nvPr/>
        </p:nvPicPr>
        <p:blipFill>
          <a:blip r:embed="rId4"/>
          <a:stretch>
            <a:fillRect/>
          </a:stretch>
        </p:blipFill>
        <p:spPr>
          <a:xfrm>
            <a:off x="4526806" y="3284984"/>
            <a:ext cx="4572000" cy="3669909"/>
          </a:xfrm>
          <a:prstGeom prst="rect">
            <a:avLst/>
          </a:prstGeom>
          <a:effectLst>
            <a:reflection blurRad="6350" stA="50000" endA="300" endPos="55500" dist="101600" dir="5400000" sy="-100000" algn="bl" rotWithShape="0"/>
            <a:softEdge rad="317500"/>
          </a:effectLst>
        </p:spPr>
      </p:pic>
      <p:sp>
        <p:nvSpPr>
          <p:cNvPr id="9" name="Прямоугольник 8"/>
          <p:cNvSpPr/>
          <p:nvPr/>
        </p:nvSpPr>
        <p:spPr>
          <a:xfrm>
            <a:off x="0" y="2214554"/>
            <a:ext cx="4000496" cy="4524315"/>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r>
              <a:rPr lang="ru-RU" sz="2400" b="1" dirty="0" smtClean="0">
                <a:effectLst>
                  <a:glow rad="228600">
                    <a:schemeClr val="accent2">
                      <a:satMod val="175000"/>
                      <a:alpha val="40000"/>
                    </a:schemeClr>
                  </a:glow>
                </a:effectLst>
                <a:cs typeface="Times New Roman" pitchFamily="18" charset="0"/>
              </a:rPr>
              <a:t>Во время Великой Отечественной войны удостоверение личности (красноармейская книжка) было необходимо для идентификации военнослужащих, а также для учёта прохождения службы и получения предметов довольствия (оружия, снаряжения и обмундирования).</a:t>
            </a:r>
            <a:endParaRPr lang="ru-RU" sz="2400" b="1" dirty="0">
              <a:effectLst>
                <a:glow rad="228600">
                  <a:schemeClr val="accent2">
                    <a:satMod val="175000"/>
                    <a:alpha val="40000"/>
                  </a:schemeClr>
                </a:glow>
              </a:effectLst>
              <a:cs typeface="Times New Roman" pitchFamily="18" charset="0"/>
            </a:endParaRPr>
          </a:p>
        </p:txBody>
      </p:sp>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 name="Содержимое 9" descr="5375318645628070444.jpg"/>
          <p:cNvPicPr>
            <a:picLocks noGrp="1" noChangeAspect="1"/>
          </p:cNvPicPr>
          <p:nvPr>
            <p:ph idx="1"/>
          </p:nvPr>
        </p:nvPicPr>
        <p:blipFill>
          <a:blip r:embed="rId3"/>
          <a:srcRect t="4104" r="10014" b="12241"/>
          <a:stretch>
            <a:fillRect/>
          </a:stretch>
        </p:blipFill>
        <p:spPr>
          <a:xfrm>
            <a:off x="5214942" y="285728"/>
            <a:ext cx="3554624" cy="4000528"/>
          </a:xfrm>
          <a:effectLst>
            <a:reflection blurRad="6350" stA="52000" endA="300" endPos="35000" dir="5400000" sy="-100000" algn="bl" rotWithShape="0"/>
            <a:softEdge rad="317500"/>
          </a:effectLst>
        </p:spPr>
      </p:pic>
      <p:pic>
        <p:nvPicPr>
          <p:cNvPr id="11" name="Рисунок 10" descr="5375318645628070418.jpg"/>
          <p:cNvPicPr>
            <a:picLocks noChangeAspect="1"/>
          </p:cNvPicPr>
          <p:nvPr/>
        </p:nvPicPr>
        <p:blipFill>
          <a:blip r:embed="rId4"/>
          <a:stretch>
            <a:fillRect/>
          </a:stretch>
        </p:blipFill>
        <p:spPr>
          <a:xfrm>
            <a:off x="142844" y="214290"/>
            <a:ext cx="5000660" cy="4643470"/>
          </a:xfrm>
          <a:prstGeom prst="rect">
            <a:avLst/>
          </a:prstGeom>
          <a:effectLst>
            <a:softEdge rad="317500"/>
          </a:effectLst>
        </p:spPr>
      </p:pic>
      <p:sp>
        <p:nvSpPr>
          <p:cNvPr id="5" name="Прямоугольник 4"/>
          <p:cNvSpPr/>
          <p:nvPr/>
        </p:nvSpPr>
        <p:spPr>
          <a:xfrm>
            <a:off x="2928926" y="4429132"/>
            <a:ext cx="5929354" cy="2246769"/>
          </a:xfrm>
          <a:prstGeom prst="rect">
            <a:avLst/>
          </a:prstGeom>
          <a:solidFill>
            <a:schemeClr val="bg2"/>
          </a:solidFill>
          <a:effectLst>
            <a:glow rad="228600">
              <a:schemeClr val="accent2">
                <a:satMod val="175000"/>
                <a:alpha val="40000"/>
              </a:schemeClr>
            </a:glow>
          </a:effectLst>
        </p:spPr>
        <p:txBody>
          <a:bodyPr wrap="square">
            <a:spAutoFit/>
          </a:bodyPr>
          <a:lstStyle/>
          <a:p>
            <a:r>
              <a:rPr lang="ru-RU" sz="2000" b="1" dirty="0" err="1" smtClean="0">
                <a:latin typeface="Times New Roman" pitchFamily="18" charset="0"/>
                <a:cs typeface="Times New Roman" pitchFamily="18" charset="0"/>
              </a:rPr>
              <a:t>c</a:t>
            </a:r>
            <a:r>
              <a:rPr lang="ru-RU" sz="2000" b="1" dirty="0" smtClean="0">
                <a:latin typeface="Times New Roman" pitchFamily="18" charset="0"/>
                <a:cs typeface="Times New Roman" pitchFamily="18" charset="0"/>
              </a:rPr>
              <a:t> 1944 года</a:t>
            </a:r>
          </a:p>
          <a:p>
            <a:r>
              <a:rPr lang="ru-RU" sz="2000" b="1" dirty="0" smtClean="0">
                <a:latin typeface="Times New Roman" pitchFamily="18" charset="0"/>
                <a:cs typeface="Times New Roman" pitchFamily="18" charset="0"/>
              </a:rPr>
              <a:t>В этот год учредили морские награды. Два ордена имени соответствующих военачальников — Ушакова и Нахимова. Предназначались они для высшего командного состава. Первый за удачные боевые действия против превосходящих сил противника.</a:t>
            </a:r>
            <a:endParaRPr lang="ru-RU" sz="2000" b="1" dirty="0">
              <a:latin typeface="Times New Roman" pitchFamily="18" charset="0"/>
              <a:cs typeface="Times New Roman" pitchFamily="18" charset="0"/>
            </a:endParaRPr>
          </a:p>
        </p:txBody>
      </p:sp>
      <p:sp>
        <p:nvSpPr>
          <p:cNvPr id="35844" name="AutoShape 4" descr="blob:https://web.telegram.org/aa4bdd67-edd6-4ee8-a205-935ada678a5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TotalTime>
  <Words>504</Words>
  <Application>Microsoft Office PowerPoint</Application>
  <PresentationFormat>Экран (4:3)</PresentationFormat>
  <Paragraphs>24</Paragraphs>
  <Slides>12</Slides>
  <Notes>2</Notes>
  <HiddenSlides>0</HiddenSlides>
  <MMClips>6</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Мини-музей боевой славы группы №2 «Малышок»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Мемориал нашей группы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Dmitryi</dc:creator>
  <cp:lastModifiedBy>Пользователь</cp:lastModifiedBy>
  <cp:revision>36</cp:revision>
  <dcterms:created xsi:type="dcterms:W3CDTF">2024-11-18T10:15:37Z</dcterms:created>
  <dcterms:modified xsi:type="dcterms:W3CDTF">2025-03-18T04:11:43Z</dcterms:modified>
</cp:coreProperties>
</file>