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6" r:id="rId8"/>
    <p:sldId id="267" r:id="rId9"/>
    <p:sldId id="260" r:id="rId10"/>
    <p:sldId id="268" r:id="rId11"/>
    <p:sldId id="261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9900"/>
    <a:srgbClr val="FF8B8B"/>
    <a:srgbClr val="8A0000"/>
    <a:srgbClr val="B07BD7"/>
    <a:srgbClr val="D1B2E8"/>
    <a:srgbClr val="C39B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7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285852" y="500042"/>
            <a:ext cx="7500990" cy="4894210"/>
            <a:chOff x="1047373" y="145514"/>
            <a:chExt cx="7165477" cy="527245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47373" y="145514"/>
              <a:ext cx="7165477" cy="563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Bookman Old Style" pitchFamily="18" charset="0"/>
                </a:rPr>
                <a:t>Городской профессиональный конкурс</a:t>
              </a:r>
            </a:p>
            <a:p>
              <a:pPr algn="ctr">
                <a:defRPr/>
              </a:pPr>
              <a:r>
                <a:rPr lang="ru-RU" sz="14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Bookman Old Style" pitchFamily="18" charset="0"/>
                </a:rPr>
                <a:t>«Лучшая  педагогическая находка на занятиях по физической культуре»</a:t>
              </a:r>
              <a:endParaRPr lang="ru-RU" sz="1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94652" y="4224342"/>
              <a:ext cx="5084703" cy="1193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Гершина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 Ирина Карловна, </a:t>
              </a:r>
            </a:p>
            <a:p>
              <a:pPr>
                <a:defRPr/>
              </a:pPr>
              <a:r>
                <a:rPr lang="ru-RU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инструктор по физической культуре  </a:t>
              </a:r>
            </a:p>
            <a:p>
              <a:pPr>
                <a:defRPr/>
              </a:pPr>
              <a:r>
                <a:rPr lang="ru-RU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в</a:t>
              </a:r>
              <a:r>
                <a:rPr lang="ru-RU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ысшей квалификационной категории </a:t>
              </a:r>
            </a:p>
            <a:p>
              <a:pPr>
                <a:defRPr/>
              </a:pPr>
              <a:r>
                <a:rPr lang="ru-RU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МБДОУ «ЦРР – детский сад №54» </a:t>
              </a:r>
              <a:endPara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endParaRPr>
            </a:p>
          </p:txBody>
        </p:sp>
      </p:grpSp>
      <p:cxnSp>
        <p:nvCxnSpPr>
          <p:cNvPr id="8" name="Прямая соединительная линия 7"/>
          <p:cNvCxnSpPr/>
          <p:nvPr/>
        </p:nvCxnSpPr>
        <p:spPr>
          <a:xfrm>
            <a:off x="1571604" y="1214422"/>
            <a:ext cx="7215238" cy="1588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928794" y="2000240"/>
            <a:ext cx="60083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rgbClr val="FFC000"/>
                  </a:solidFill>
                </a:ln>
                <a:solidFill>
                  <a:schemeClr val="accent3"/>
                </a:solidFill>
                <a:latin typeface="Bookman Old Style" pitchFamily="18" charset="0"/>
              </a:rPr>
              <a:t>«Весёлый тренинг»</a:t>
            </a:r>
            <a:endParaRPr lang="ru-RU" sz="4400" b="1" cap="none" spc="0" dirty="0">
              <a:ln>
                <a:solidFill>
                  <a:srgbClr val="FFC000"/>
                </a:solidFill>
              </a:ln>
              <a:solidFill>
                <a:schemeClr val="accent3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2714620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Игровые упражнения 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для развития физических качеств 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детей дошкольного возраста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5857892"/>
            <a:ext cx="75009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2025 год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357290" y="2214554"/>
            <a:ext cx="7358115" cy="3538803"/>
            <a:chOff x="607288" y="-815361"/>
            <a:chExt cx="7925152" cy="56595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785918" y="500042"/>
            <a:ext cx="6330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Bookman Old Style" pitchFamily="18" charset="0"/>
              </a:rPr>
              <a:t>Упражнения с листом бумаги</a:t>
            </a:r>
            <a:endParaRPr lang="ru-RU" sz="3200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28728" y="1214422"/>
            <a:ext cx="7215238" cy="1588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3108" y="1714488"/>
            <a:ext cx="516267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1428736"/>
            <a:ext cx="75009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Упражнение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направленное на профилактику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плоскостопия</a:t>
            </a:r>
            <a:endParaRPr lang="ru-RU" sz="2000" dirty="0" smtClean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Игра на развитие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внимания</a:t>
            </a:r>
            <a:endParaRPr lang="ru-RU" sz="2000" dirty="0" smtClean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Упражнение на развитие мелкой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моторики</a:t>
            </a:r>
            <a:endParaRPr lang="ru-RU" sz="2000" dirty="0" smtClean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Упражнение на развитие меткости. Метание в горизонтальную и вертикальную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endParaRPr lang="ru-RU" sz="2000" dirty="0" smtClean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Дыхательная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гимнастика</a:t>
            </a:r>
            <a:endParaRPr lang="ru-RU" sz="2000" dirty="0" smtClean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1" name="Рисунок 10" descr="E:\Фото к выступлению МО\IMG_20251112_092228.jpg"/>
          <p:cNvPicPr/>
          <p:nvPr/>
        </p:nvPicPr>
        <p:blipFill>
          <a:blip r:embed="rId3" cstate="print"/>
          <a:srcRect t="24802" b="16827"/>
          <a:stretch>
            <a:fillRect/>
          </a:stretch>
        </p:blipFill>
        <p:spPr bwMode="auto">
          <a:xfrm>
            <a:off x="1785918" y="3786190"/>
            <a:ext cx="5940425" cy="2600325"/>
          </a:xfrm>
          <a:prstGeom prst="rect">
            <a:avLst/>
          </a:prstGeom>
          <a:ln w="28575">
            <a:solidFill>
              <a:srgbClr val="FF9900"/>
            </a:solidFill>
          </a:ln>
          <a:effectLst>
            <a:outerShdw blurRad="292100" dist="139700" dir="2700000" algn="tl" rotWithShape="0">
              <a:srgbClr val="FF9900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357290" y="2214554"/>
            <a:ext cx="7358115" cy="3538803"/>
            <a:chOff x="607288" y="-815361"/>
            <a:chExt cx="7925152" cy="56595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pic>
        <p:nvPicPr>
          <p:cNvPr id="17410" name="Picture 2" descr="https://i.pinimg.com/736x/7d/e0/53/7de0537efca39b085e17416a5781ba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108"/>
            <a:ext cx="67913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357290" y="2214554"/>
            <a:ext cx="7358115" cy="3538803"/>
            <a:chOff x="607288" y="-815361"/>
            <a:chExt cx="7925152" cy="56595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pic>
        <p:nvPicPr>
          <p:cNvPr id="1027" name="Picture 3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85794"/>
            <a:ext cx="7143800" cy="5357850"/>
          </a:xfrm>
          <a:prstGeom prst="rect">
            <a:avLst/>
          </a:prstGeom>
          <a:ln>
            <a:solidFill>
              <a:srgbClr val="33CC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714356"/>
            <a:ext cx="1705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>
                  <a:solidFill>
                    <a:srgbClr val="FFC000"/>
                  </a:solidFill>
                </a:ln>
                <a:solidFill>
                  <a:schemeClr val="accent3"/>
                </a:solidFill>
                <a:latin typeface="Bookman Old Style" pitchFamily="18" charset="0"/>
              </a:rPr>
              <a:t>ЦЕЛЬ: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571612"/>
            <a:ext cx="6572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повышение </a:t>
            </a:r>
            <a:r>
              <a:rPr lang="ru-RU" sz="2800" dirty="0" smtClean="0">
                <a:latin typeface="Bookman Old Style" pitchFamily="18" charset="0"/>
              </a:rPr>
              <a:t>интереса детей к занятиям физической культурой, сохранению </a:t>
            </a:r>
            <a:endParaRPr lang="ru-RU" sz="2800" dirty="0" smtClean="0">
              <a:latin typeface="Bookman Old Style" pitchFamily="18" charset="0"/>
            </a:endParaRPr>
          </a:p>
          <a:p>
            <a:r>
              <a:rPr lang="ru-RU" sz="2800" dirty="0" smtClean="0">
                <a:latin typeface="Bookman Old Style" pitchFamily="18" charset="0"/>
              </a:rPr>
              <a:t>и укреплению</a:t>
            </a:r>
          </a:p>
          <a:p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smtClean="0">
                <a:latin typeface="Bookman Old Style" pitchFamily="18" charset="0"/>
              </a:rPr>
              <a:t>здоровья. 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3073" name="Picture 1" descr="C:\Users\User\Downloads\IMG-20250506-WA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714620"/>
            <a:ext cx="4093094" cy="3052766"/>
          </a:xfrm>
          <a:prstGeom prst="rect">
            <a:avLst/>
          </a:prstGeom>
          <a:ln w="28575">
            <a:solidFill>
              <a:srgbClr val="FF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1357290" y="2214554"/>
            <a:ext cx="7358115" cy="3538803"/>
            <a:chOff x="607288" y="-815361"/>
            <a:chExt cx="7925152" cy="56595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857356" y="428604"/>
            <a:ext cx="64475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Bookman Old Style" pitchFamily="18" charset="0"/>
              </a:rPr>
              <a:t>Игровые задания </a:t>
            </a:r>
          </a:p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Bookman Old Style" pitchFamily="18" charset="0"/>
              </a:rPr>
              <a:t>для развития физических качеств</a:t>
            </a:r>
            <a:endParaRPr lang="ru-RU" sz="2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1785926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Bookman Old Style" pitchFamily="18" charset="0"/>
              </a:rPr>
              <a:t>«ЦАПЛЯ»  </a:t>
            </a:r>
          </a:p>
          <a:p>
            <a:r>
              <a:rPr lang="ru-RU" b="1" i="1" dirty="0" smtClean="0">
                <a:latin typeface="Bookman Old Style" pitchFamily="18" charset="0"/>
              </a:rPr>
              <a:t>Для </a:t>
            </a:r>
            <a:r>
              <a:rPr lang="ru-RU" b="1" i="1" dirty="0" smtClean="0">
                <a:latin typeface="Bookman Old Style" pitchFamily="18" charset="0"/>
              </a:rPr>
              <a:t>развития мышц ног, координации движений</a:t>
            </a:r>
            <a:endParaRPr lang="ru-RU" b="1" i="1" dirty="0">
              <a:latin typeface="Bookman Old Style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71604" y="1500174"/>
            <a:ext cx="7215238" cy="1588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E:\Фото к выступлению МО\IMG_20251112_0854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571744"/>
            <a:ext cx="5041914" cy="3299786"/>
          </a:xfrm>
          <a:prstGeom prst="rect">
            <a:avLst/>
          </a:prstGeom>
          <a:ln w="28575">
            <a:solidFill>
              <a:srgbClr val="FF9900"/>
            </a:solidFill>
          </a:ln>
          <a:effectLst>
            <a:outerShdw blurRad="292100" dist="139700" dir="2700000" algn="tl" rotWithShape="0">
              <a:srgbClr val="FF9900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357290" y="2214554"/>
            <a:ext cx="7358115" cy="3538803"/>
            <a:chOff x="607288" y="-815361"/>
            <a:chExt cx="7925152" cy="56595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857356" y="428604"/>
            <a:ext cx="64475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Bookman Old Style" pitchFamily="18" charset="0"/>
              </a:rPr>
              <a:t>Игровые задания </a:t>
            </a:r>
          </a:p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Bookman Old Style" pitchFamily="18" charset="0"/>
              </a:rPr>
              <a:t>для развития физических качеств</a:t>
            </a:r>
            <a:endParaRPr lang="ru-RU" sz="2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1785926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Bookman Old Style" pitchFamily="18" charset="0"/>
              </a:rPr>
              <a:t>«МОРСКАЯ ЗВЕЗДА»  </a:t>
            </a:r>
          </a:p>
          <a:p>
            <a:r>
              <a:rPr lang="ru-RU" b="1" i="1" dirty="0" smtClean="0">
                <a:latin typeface="Bookman Old Style" pitchFamily="18" charset="0"/>
              </a:rPr>
              <a:t>Для </a:t>
            </a:r>
            <a:r>
              <a:rPr lang="ru-RU" b="1" i="1" dirty="0" smtClean="0">
                <a:latin typeface="Bookman Old Style" pitchFamily="18" charset="0"/>
              </a:rPr>
              <a:t>развития мышц ног, </a:t>
            </a:r>
            <a:r>
              <a:rPr lang="ru-RU" b="1" i="1" dirty="0" smtClean="0">
                <a:latin typeface="Bookman Old Style" pitchFamily="18" charset="0"/>
              </a:rPr>
              <a:t>рук, спины, гибкости</a:t>
            </a:r>
          </a:p>
          <a:p>
            <a:endParaRPr lang="ru-RU" b="1" i="1" dirty="0">
              <a:latin typeface="Bookman Old Style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71604" y="1500174"/>
            <a:ext cx="7215238" cy="1588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E:\Фото к выступлению МО\IMG_20251112_085951.jpg"/>
          <p:cNvPicPr/>
          <p:nvPr/>
        </p:nvPicPr>
        <p:blipFill>
          <a:blip r:embed="rId2" cstate="print"/>
          <a:srcRect t="28206" r="3795" b="6197"/>
          <a:stretch>
            <a:fillRect/>
          </a:stretch>
        </p:blipFill>
        <p:spPr bwMode="auto">
          <a:xfrm>
            <a:off x="2000232" y="2786058"/>
            <a:ext cx="5786478" cy="3143272"/>
          </a:xfrm>
          <a:prstGeom prst="rect">
            <a:avLst/>
          </a:prstGeom>
          <a:ln w="28575">
            <a:solidFill>
              <a:srgbClr val="FF9900"/>
            </a:solidFill>
          </a:ln>
          <a:effectLst>
            <a:outerShdw blurRad="292100" dist="139700" dir="2700000" algn="tl" rotWithShape="0">
              <a:srgbClr val="FF9900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285852" y="2214554"/>
            <a:ext cx="7358115" cy="3538803"/>
            <a:chOff x="607288" y="-815361"/>
            <a:chExt cx="7925152" cy="56595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857356" y="428604"/>
            <a:ext cx="64475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Bookman Old Style" pitchFamily="18" charset="0"/>
              </a:rPr>
              <a:t>Игровые задания </a:t>
            </a:r>
          </a:p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Bookman Old Style" pitchFamily="18" charset="0"/>
              </a:rPr>
              <a:t>для развития физических качеств</a:t>
            </a:r>
            <a:endParaRPr lang="ru-RU" sz="2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1785926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Bookman Old Style" pitchFamily="18" charset="0"/>
              </a:rPr>
              <a:t>«СТОЙКИЙ ОЛОВЯННЫЙ СОЛДАТИК»  </a:t>
            </a:r>
          </a:p>
          <a:p>
            <a:r>
              <a:rPr lang="ru-RU" b="1" i="1" dirty="0" smtClean="0">
                <a:latin typeface="Bookman Old Style" pitchFamily="18" charset="0"/>
              </a:rPr>
              <a:t>Для </a:t>
            </a:r>
            <a:r>
              <a:rPr lang="ru-RU" b="1" i="1" dirty="0" smtClean="0">
                <a:latin typeface="Bookman Old Style" pitchFamily="18" charset="0"/>
              </a:rPr>
              <a:t>развития мышц </a:t>
            </a:r>
            <a:r>
              <a:rPr lang="ru-RU" b="1" i="1" dirty="0" smtClean="0">
                <a:latin typeface="Bookman Old Style" pitchFamily="18" charset="0"/>
              </a:rPr>
              <a:t>спины, </a:t>
            </a:r>
            <a:r>
              <a:rPr lang="ru-RU" b="1" i="1" dirty="0" smtClean="0">
                <a:latin typeface="Bookman Old Style" pitchFamily="18" charset="0"/>
              </a:rPr>
              <a:t>ног, </a:t>
            </a:r>
            <a:r>
              <a:rPr lang="ru-RU" b="1" i="1" dirty="0" smtClean="0">
                <a:latin typeface="Bookman Old Style" pitchFamily="18" charset="0"/>
              </a:rPr>
              <a:t>живота</a:t>
            </a:r>
          </a:p>
          <a:p>
            <a:endParaRPr lang="ru-RU" b="1" i="1" dirty="0">
              <a:latin typeface="Bookman Old Style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71604" y="1500174"/>
            <a:ext cx="7215238" cy="1588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E:\Фото к выступлению МО\IMG_20251112_090253.jpg"/>
          <p:cNvPicPr/>
          <p:nvPr/>
        </p:nvPicPr>
        <p:blipFill>
          <a:blip r:embed="rId2" cstate="print"/>
          <a:srcRect l="8978" t="33120"/>
          <a:stretch>
            <a:fillRect/>
          </a:stretch>
        </p:blipFill>
        <p:spPr bwMode="auto">
          <a:xfrm>
            <a:off x="1928794" y="2786058"/>
            <a:ext cx="5410200" cy="2981325"/>
          </a:xfrm>
          <a:prstGeom prst="rect">
            <a:avLst/>
          </a:prstGeom>
          <a:ln w="28575">
            <a:solidFill>
              <a:srgbClr val="FF9900"/>
            </a:solidFill>
          </a:ln>
          <a:effectLst>
            <a:outerShdw blurRad="292100" dist="139700" dir="2700000" algn="tl" rotWithShape="0">
              <a:srgbClr val="FF9900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285852" y="2214554"/>
            <a:ext cx="7358115" cy="3538803"/>
            <a:chOff x="607288" y="-815361"/>
            <a:chExt cx="7925152" cy="56595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857356" y="428604"/>
            <a:ext cx="64475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Bookman Old Style" pitchFamily="18" charset="0"/>
              </a:rPr>
              <a:t>Игровые задания </a:t>
            </a:r>
          </a:p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Bookman Old Style" pitchFamily="18" charset="0"/>
              </a:rPr>
              <a:t>для развития физических качеств</a:t>
            </a:r>
            <a:endParaRPr lang="ru-RU" sz="2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1785926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Bookman Old Style" pitchFamily="18" charset="0"/>
              </a:rPr>
              <a:t>«ПТИЦА»  </a:t>
            </a:r>
          </a:p>
          <a:p>
            <a:r>
              <a:rPr lang="ru-RU" b="1" i="1" dirty="0" smtClean="0">
                <a:latin typeface="Bookman Old Style" pitchFamily="18" charset="0"/>
              </a:rPr>
              <a:t>Для </a:t>
            </a:r>
            <a:r>
              <a:rPr lang="ru-RU" b="1" i="1" dirty="0" smtClean="0">
                <a:latin typeface="Bookman Old Style" pitchFamily="18" charset="0"/>
              </a:rPr>
              <a:t>развития мышц </a:t>
            </a:r>
            <a:r>
              <a:rPr lang="ru-RU" b="1" i="1" dirty="0" smtClean="0">
                <a:latin typeface="Bookman Old Style" pitchFamily="18" charset="0"/>
              </a:rPr>
              <a:t>плечевого пояса, живота, спины, </a:t>
            </a:r>
            <a:r>
              <a:rPr lang="ru-RU" b="1" i="1" dirty="0" smtClean="0">
                <a:latin typeface="Bookman Old Style" pitchFamily="18" charset="0"/>
              </a:rPr>
              <a:t>ног, </a:t>
            </a:r>
            <a:r>
              <a:rPr lang="ru-RU" b="1" i="1" dirty="0" smtClean="0">
                <a:latin typeface="Bookman Old Style" pitchFamily="18" charset="0"/>
              </a:rPr>
              <a:t>гибкости</a:t>
            </a:r>
          </a:p>
          <a:p>
            <a:endParaRPr lang="ru-RU" b="1" i="1" dirty="0">
              <a:latin typeface="Bookman Old Style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71604" y="1500174"/>
            <a:ext cx="7215238" cy="1588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E:\Фото к выступлению МО\IMG_20251112_085744.jpg"/>
          <p:cNvPicPr/>
          <p:nvPr/>
        </p:nvPicPr>
        <p:blipFill>
          <a:blip r:embed="rId2" cstate="print"/>
          <a:srcRect l="5612" t="27564"/>
          <a:stretch>
            <a:fillRect/>
          </a:stretch>
        </p:blipFill>
        <p:spPr bwMode="auto">
          <a:xfrm>
            <a:off x="1857356" y="2857496"/>
            <a:ext cx="5607050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9900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285852" y="2214554"/>
            <a:ext cx="7358115" cy="3538803"/>
            <a:chOff x="607288" y="-815361"/>
            <a:chExt cx="7925152" cy="56595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857356" y="428604"/>
            <a:ext cx="64475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Bookman Old Style" pitchFamily="18" charset="0"/>
              </a:rPr>
              <a:t>Игровые задания </a:t>
            </a:r>
          </a:p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Bookman Old Style" pitchFamily="18" charset="0"/>
              </a:rPr>
              <a:t>для развития физических качеств</a:t>
            </a:r>
            <a:endParaRPr lang="ru-RU" sz="2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1785926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Bookman Old Style" pitchFamily="18" charset="0"/>
              </a:rPr>
              <a:t>«КАЧАЛОЧКА»  </a:t>
            </a:r>
          </a:p>
          <a:p>
            <a:r>
              <a:rPr lang="ru-RU" b="1" i="1" dirty="0" smtClean="0">
                <a:latin typeface="Bookman Old Style" pitchFamily="18" charset="0"/>
              </a:rPr>
              <a:t>Для </a:t>
            </a:r>
            <a:r>
              <a:rPr lang="ru-RU" b="1" i="1" dirty="0" smtClean="0">
                <a:latin typeface="Bookman Old Style" pitchFamily="18" charset="0"/>
              </a:rPr>
              <a:t>развития мышц </a:t>
            </a:r>
            <a:r>
              <a:rPr lang="ru-RU" b="1" i="1" dirty="0" smtClean="0">
                <a:latin typeface="Bookman Old Style" pitchFamily="18" charset="0"/>
              </a:rPr>
              <a:t>спины, </a:t>
            </a:r>
            <a:r>
              <a:rPr lang="ru-RU" b="1" i="1" dirty="0" smtClean="0">
                <a:latin typeface="Bookman Old Style" pitchFamily="18" charset="0"/>
              </a:rPr>
              <a:t>ног, </a:t>
            </a:r>
            <a:r>
              <a:rPr lang="ru-RU" b="1" i="1" dirty="0" smtClean="0">
                <a:latin typeface="Bookman Old Style" pitchFamily="18" charset="0"/>
              </a:rPr>
              <a:t>гибкости, позвоночника</a:t>
            </a:r>
          </a:p>
          <a:p>
            <a:endParaRPr lang="ru-RU" b="1" i="1" dirty="0">
              <a:latin typeface="Bookman Old Style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71604" y="1500174"/>
            <a:ext cx="7215238" cy="1588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E:\Фото к выступлению МО\IMG_20251112_090630.jpg"/>
          <p:cNvPicPr/>
          <p:nvPr/>
        </p:nvPicPr>
        <p:blipFill>
          <a:blip r:embed="rId2" cstate="print"/>
          <a:srcRect t="44351" b="5769"/>
          <a:stretch>
            <a:fillRect/>
          </a:stretch>
        </p:blipFill>
        <p:spPr bwMode="auto">
          <a:xfrm>
            <a:off x="2071670" y="2786058"/>
            <a:ext cx="5368921" cy="3238495"/>
          </a:xfrm>
          <a:prstGeom prst="rect">
            <a:avLst/>
          </a:prstGeom>
          <a:ln w="28575">
            <a:solidFill>
              <a:srgbClr val="FF9900"/>
            </a:solidFill>
          </a:ln>
          <a:effectLst>
            <a:outerShdw blurRad="292100" dist="139700" dir="2700000" algn="tl" rotWithShape="0">
              <a:srgbClr val="FF9900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Фото к выступлению МО\IMG_20251112_0901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2362200" cy="177165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5" name="Рисунок 4" descr="E:\Фото к выступлению МО\IMG_20251112_0907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643050"/>
            <a:ext cx="2374040" cy="17809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00166" y="642918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Bookman Old Style" pitchFamily="18" charset="0"/>
              </a:rPr>
              <a:t>Игровые задания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Bookman Old Style" pitchFamily="18" charset="0"/>
              </a:rPr>
              <a:t> для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Bookman Old Style" pitchFamily="18" charset="0"/>
              </a:rPr>
              <a:t>развития физических качеств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28728" y="1142984"/>
            <a:ext cx="7215238" cy="1588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E:\Фото к выступлению МО\IMG_20251112_0909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643050"/>
            <a:ext cx="2357454" cy="178595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0" name="Рисунок 9" descr="E:\Фото к выступлению МО\IMG_20251112_0908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000504"/>
            <a:ext cx="2357454" cy="185738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1" name="Рисунок 10" descr="E:\Фото к выступлению МО\IMG_20251112_0913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000504"/>
            <a:ext cx="2428892" cy="185738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2" name="Рисунок 11" descr="E:\Фото к выступлению МО\IMG_20251112_09133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000504"/>
            <a:ext cx="2330450" cy="185738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357290" y="2214554"/>
            <a:ext cx="7358115" cy="3538803"/>
            <a:chOff x="607288" y="-815361"/>
            <a:chExt cx="7925152" cy="56595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785918" y="500042"/>
            <a:ext cx="6330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Bookman Old Style" pitchFamily="18" charset="0"/>
              </a:rPr>
              <a:t>Упражнения с листом бумаги</a:t>
            </a:r>
            <a:endParaRPr lang="ru-RU" sz="3200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28728" y="1214422"/>
            <a:ext cx="7215238" cy="1588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3108" y="1714488"/>
            <a:ext cx="516267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1428737"/>
            <a:ext cx="72866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Упражнение для развития умения сохранять устойчивое равновесие и формирование правильной </a:t>
            </a: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осанки</a:t>
            </a:r>
            <a:endParaRPr lang="ru-RU" dirty="0" smtClean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Упражнение для развития и укрепление мышц брюшного пресса </a:t>
            </a:r>
            <a:endParaRPr lang="ru-RU" dirty="0" smtClean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Упражнение на развитие быстроты и </a:t>
            </a: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ловкости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Упражнение на развитие внимания и умения слаженно действовать по команде</a:t>
            </a:r>
            <a:endParaRPr lang="ru-RU" dirty="0" smtClean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1" name="Рисунок 10" descr="E:\Фото к выступлению МО\IMG_20251112_091647.jpg"/>
          <p:cNvPicPr/>
          <p:nvPr/>
        </p:nvPicPr>
        <p:blipFill>
          <a:blip r:embed="rId3" cstate="print"/>
          <a:srcRect t="32906"/>
          <a:stretch>
            <a:fillRect/>
          </a:stretch>
        </p:blipFill>
        <p:spPr bwMode="auto">
          <a:xfrm>
            <a:off x="1357290" y="3714752"/>
            <a:ext cx="3786214" cy="2286016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FF9900">
                <a:alpha val="65000"/>
              </a:srgbClr>
            </a:outerShdw>
          </a:effectLst>
        </p:spPr>
      </p:pic>
      <p:pic>
        <p:nvPicPr>
          <p:cNvPr id="12" name="Рисунок 11" descr="E:\Фото к выступлению МО\IMG_20251112_091907.jpg"/>
          <p:cNvPicPr/>
          <p:nvPr/>
        </p:nvPicPr>
        <p:blipFill>
          <a:blip r:embed="rId4" cstate="print"/>
          <a:srcRect t="29688"/>
          <a:stretch>
            <a:fillRect/>
          </a:stretch>
        </p:blipFill>
        <p:spPr bwMode="auto">
          <a:xfrm>
            <a:off x="5357818" y="3714752"/>
            <a:ext cx="3143272" cy="2357434"/>
          </a:xfrm>
          <a:prstGeom prst="rect">
            <a:avLst/>
          </a:prstGeom>
          <a:ln w="28575">
            <a:solidFill>
              <a:srgbClr val="FF9900"/>
            </a:solidFill>
          </a:ln>
          <a:effectLst>
            <a:outerShdw blurRad="292100" dist="139700" dir="2700000" algn="tl" rotWithShape="0">
              <a:srgbClr val="FF9900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0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238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Image&amp;Matros ®</cp:lastModifiedBy>
  <cp:revision>17</cp:revision>
  <dcterms:created xsi:type="dcterms:W3CDTF">2014-11-07T17:01:55Z</dcterms:created>
  <dcterms:modified xsi:type="dcterms:W3CDTF">2025-11-25T05:23:22Z</dcterms:modified>
</cp:coreProperties>
</file>