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3" r:id="rId2"/>
    <p:sldId id="359" r:id="rId3"/>
    <p:sldId id="361" r:id="rId4"/>
    <p:sldId id="275" r:id="rId5"/>
    <p:sldId id="307" r:id="rId6"/>
    <p:sldId id="333" r:id="rId7"/>
    <p:sldId id="276" r:id="rId8"/>
    <p:sldId id="358" r:id="rId9"/>
    <p:sldId id="334" r:id="rId10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09D"/>
    <a:srgbClr val="3333FF"/>
    <a:srgbClr val="008000"/>
    <a:srgbClr val="006600"/>
    <a:srgbClr val="8B3577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789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14.03.12 г.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80B6E-2DA8-493F-9AB7-AEC568397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55495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14.03.12 г.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B23B9-B4CD-4588-A66F-64B582FD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3459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27" name="Picture 39" descr="h rtrae gd jrt uj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4A9337"/>
                </a:solidFill>
              </a:rPr>
              <a:t>Page </a:t>
            </a:r>
            <a:fld id="{6C1B95F0-9473-4919-AA6F-56C95477F490}" type="slidenum">
              <a:rPr lang="fr-FR" b="1">
                <a:solidFill>
                  <a:srgbClr val="4A9337"/>
                </a:solidFill>
              </a:rPr>
              <a:pPr>
                <a:defRPr/>
              </a:pPr>
              <a:t>‹#›</a:t>
            </a:fld>
            <a:endParaRPr lang="fr-FR" b="1">
              <a:solidFill>
                <a:srgbClr val="4A93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2500298" y="4497388"/>
            <a:ext cx="4929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 </a:t>
            </a:r>
          </a:p>
        </p:txBody>
      </p:sp>
      <p:pic>
        <p:nvPicPr>
          <p:cNvPr id="15365" name="Picture 7" descr="Визитная карточка копия"/>
          <p:cNvPicPr>
            <a:picLocks noChangeAspect="1" noChangeArrowheads="1"/>
          </p:cNvPicPr>
          <p:nvPr/>
        </p:nvPicPr>
        <p:blipFill>
          <a:blip r:embed="rId2" cstate="print"/>
          <a:srcRect l="6752" t="16675" r="59177" b="43379"/>
          <a:stretch>
            <a:fillRect/>
          </a:stretch>
        </p:blipFill>
        <p:spPr bwMode="auto">
          <a:xfrm>
            <a:off x="285720" y="214290"/>
            <a:ext cx="150018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071538" y="2130425"/>
            <a:ext cx="7715304" cy="1470025"/>
          </a:xfrm>
        </p:spPr>
        <p:txBody>
          <a:bodyPr/>
          <a:lstStyle/>
          <a:p>
            <a:r>
              <a:rPr lang="ru-RU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Особенности проверки работы ДОУ по теме: «Организация физкультурно-оздоровительной работы в соответствии с ФГОС ДО»</a:t>
            </a:r>
            <a:r>
              <a:rPr lang="ru-RU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/>
                    </a:gs>
                    <a:gs pos="50000">
                      <a:srgbClr val="FFCC00"/>
                    </a:gs>
                    <a:gs pos="100000">
                      <a:srgbClr val="CC66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/>
                    </a:gs>
                    <a:gs pos="50000">
                      <a:srgbClr val="FFCC00"/>
                    </a:gs>
                    <a:gs pos="100000">
                      <a:srgbClr val="CC66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Годовая задача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142984"/>
            <a:ext cx="7186634" cy="4983179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2400" dirty="0" smtClean="0"/>
              <a:t>Повысить качество оздоровительной работы с дошкольниками через организацию проектной деятельности «Здоровая семья». 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Снизить уровень  острой заболеваемости воспитанников на 15% через  построение целостной системы дифференцированной и индивидуальной работы  по  их оздоровлению.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Оптимизировать систему профилактических и </a:t>
            </a:r>
            <a:r>
              <a:rPr lang="ru-RU" sz="2400" dirty="0" err="1" smtClean="0"/>
              <a:t>физкультурно-оздоровительны</a:t>
            </a:r>
            <a:r>
              <a:rPr lang="ru-RU" sz="2400" dirty="0" smtClean="0"/>
              <a:t> мероприятий  с воспитанниками через привлечение семьи к  проведению Неделей и Дней здоровья.</a:t>
            </a:r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971550" y="1916113"/>
            <a:ext cx="72151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B0F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>
                <a:latin typeface="Georgia" pitchFamily="18" charset="0"/>
              </a:rPr>
              <a:t>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1643042" y="142852"/>
            <a:ext cx="7286676" cy="6026173"/>
          </a:xfrm>
          <a:prstGeom prst="rect">
            <a:avLst/>
          </a:prstGeom>
        </p:spPr>
        <p:txBody>
          <a:bodyPr/>
          <a:lstStyle/>
          <a:p>
            <a:pPr lvl="0" algn="just">
              <a:buBlip>
                <a:blip r:embed="rId2"/>
              </a:buBlip>
            </a:pPr>
            <a:r>
              <a:rPr lang="ru-RU" sz="2400" dirty="0" smtClean="0"/>
              <a:t>Обеспечить снижение количества дней, пропущенных по болезни одним ребенком до </a:t>
            </a:r>
            <a:r>
              <a:rPr lang="ru-RU" sz="2400" dirty="0" err="1" smtClean="0"/>
              <a:t>среднегородских</a:t>
            </a:r>
            <a:r>
              <a:rPr lang="ru-RU" sz="2400" dirty="0" smtClean="0"/>
              <a:t> значений.</a:t>
            </a:r>
            <a:r>
              <a:rPr lang="ru-RU" sz="2400" b="1" dirty="0" smtClean="0"/>
              <a:t>  </a:t>
            </a:r>
          </a:p>
          <a:p>
            <a:pPr lvl="0">
              <a:buBlip>
                <a:blip r:embed="rId2"/>
              </a:buBlip>
            </a:pPr>
            <a:r>
              <a:rPr lang="ru-RU" sz="2400" dirty="0" smtClean="0"/>
              <a:t>Продолжать создавать условия для охраны жизни  и укрепления здоровья детей  на основе взаимодействия с семьями воспитанников.</a:t>
            </a:r>
          </a:p>
          <a:p>
            <a:pPr lvl="0">
              <a:buBlip>
                <a:blip r:embed="rId2"/>
              </a:buBlip>
            </a:pPr>
            <a:r>
              <a:rPr lang="ru-RU" sz="2400" dirty="0" smtClean="0"/>
              <a:t>Продолжать создавать условия для охраны жизни  и укрепления здоровья детей через изучение и внедрение в воспитательно-образовательный процесс программы «Безопасность».</a:t>
            </a:r>
          </a:p>
          <a:p>
            <a:pPr lvl="0">
              <a:buBlip>
                <a:blip r:embed="rId2"/>
              </a:buBlip>
            </a:pPr>
            <a:r>
              <a:rPr lang="ru-RU" sz="2400" dirty="0" smtClean="0"/>
              <a:t>Обеспечить безопасность и охрану здоровья дошкольников на основе повышения эффективности профилактических мероприятий.</a:t>
            </a:r>
          </a:p>
          <a:p>
            <a:r>
              <a:rPr lang="ru-RU" sz="2400" dirty="0" smtClean="0"/>
              <a:t> </a:t>
            </a:r>
          </a:p>
          <a:p>
            <a:pPr lvl="0">
              <a:buBlip>
                <a:blip r:embed="rId2"/>
              </a:buBlip>
            </a:pPr>
            <a:endParaRPr lang="ru-RU" sz="2400" dirty="0" smtClean="0">
              <a:solidFill>
                <a:srgbClr val="002060"/>
              </a:solidFill>
            </a:endParaRPr>
          </a:p>
          <a:p>
            <a:pPr lvl="0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500298" y="1928801"/>
            <a:ext cx="63198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endParaRPr lang="ru-RU" sz="2800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endParaRPr lang="ru-RU" sz="2800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endParaRPr lang="ru-RU" sz="2800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endParaRPr lang="ru-RU" sz="2800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endParaRPr lang="ru-RU" sz="2800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endParaRPr lang="ru-RU" sz="2800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endParaRPr lang="ru-RU" sz="2800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endParaRPr lang="ru-RU" sz="2800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endParaRPr lang="ru-RU" sz="28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14480" y="142852"/>
            <a:ext cx="6972320" cy="8572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Медико-педагогический контроль</a:t>
            </a:r>
            <a:endParaRPr lang="ru-RU" sz="28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Documents and Settings\Admin\Рабочий стол\Протокол Мед-пед контроля 1.jpg"/>
          <p:cNvPicPr/>
          <p:nvPr/>
        </p:nvPicPr>
        <p:blipFill>
          <a:blip r:embed="rId2" cstate="print"/>
          <a:srcRect l="4730" t="3453" r="19878"/>
          <a:stretch>
            <a:fillRect/>
          </a:stretch>
        </p:blipFill>
        <p:spPr bwMode="auto">
          <a:xfrm rot="5400000">
            <a:off x="2536016" y="-464371"/>
            <a:ext cx="4786347" cy="757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79690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 страница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7686700" cy="5143536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</a:t>
            </a:r>
            <a:endParaRPr lang="ru-RU" dirty="0"/>
          </a:p>
        </p:txBody>
      </p:sp>
      <p:pic>
        <p:nvPicPr>
          <p:cNvPr id="6" name="Рисунок 5" descr="C:\Documents and Settings\Admin\Рабочий стол\Протокол Мед-пед контроля 2.jpg"/>
          <p:cNvPicPr/>
          <p:nvPr/>
        </p:nvPicPr>
        <p:blipFill>
          <a:blip r:embed="rId2" cstate="print"/>
          <a:srcRect l="7839" t="1982" r="10476"/>
          <a:stretch>
            <a:fillRect/>
          </a:stretch>
        </p:blipFill>
        <p:spPr bwMode="auto">
          <a:xfrm rot="5400000">
            <a:off x="2468077" y="-175121"/>
            <a:ext cx="5072098" cy="727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[WallpapersMania.nnm.ru]_vol50-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4290"/>
            <a:ext cx="8533612" cy="785818"/>
          </a:xfrm>
        </p:spPr>
        <p:txBody>
          <a:bodyPr>
            <a:noAutofit/>
          </a:bodyPr>
          <a:lstStyle/>
          <a:p>
            <a:pPr lvl="0" algn="l"/>
            <a:r>
              <a:rPr lang="ru-RU" sz="2400" b="1" dirty="0" smtClean="0">
                <a:solidFill>
                  <a:srgbClr val="FF0000"/>
                </a:solidFill>
              </a:rPr>
              <a:t>                         Примерный вид протокола</a:t>
            </a:r>
            <a:endParaRPr lang="ru-RU" sz="2000" b="1" dirty="0">
              <a:solidFill>
                <a:srgbClr val="B0109D"/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 descr="C:\Documents and Settings\Admin\Рабочий стол\Протокол Мед-пед контроля 1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66956" y="-47614"/>
            <a:ext cx="5266174" cy="725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214414" y="1000107"/>
            <a:ext cx="76057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folHlink"/>
              </a:solidFill>
              <a:latin typeface="Times New Roman" pitchFamily="18" charset="0"/>
            </a:endParaRPr>
          </a:p>
          <a:p>
            <a:pPr lvl="0"/>
            <a:r>
              <a:rPr lang="ru-RU" sz="2000" dirty="0"/>
              <a:t>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71538" y="285729"/>
            <a:ext cx="7858180" cy="1571635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B0109D"/>
                </a:solidFill>
              </a:rPr>
              <a:t>2 страница</a:t>
            </a:r>
            <a:r>
              <a:rPr lang="ru-RU" sz="2400" dirty="0" smtClean="0">
                <a:solidFill>
                  <a:srgbClr val="006600"/>
                </a:solidFill>
              </a:rPr>
              <a:t/>
            </a:r>
            <a:br>
              <a:rPr lang="ru-RU" sz="2400" dirty="0" smtClean="0">
                <a:solidFill>
                  <a:srgbClr val="006600"/>
                </a:solidFill>
              </a:rPr>
            </a:br>
            <a:endParaRPr lang="ru-RU" sz="24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C:\Documents and Settings\Admin\Рабочий стол\Протокол Мед-пед контроля 4.jpg"/>
          <p:cNvPicPr/>
          <p:nvPr/>
        </p:nvPicPr>
        <p:blipFill>
          <a:blip r:embed="rId2" cstate="print"/>
          <a:srcRect r="8172"/>
          <a:stretch>
            <a:fillRect/>
          </a:stretch>
        </p:blipFill>
        <p:spPr bwMode="auto">
          <a:xfrm rot="5400000">
            <a:off x="2551343" y="-234730"/>
            <a:ext cx="5072098" cy="725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B0109D"/>
                </a:solidFill>
                <a:latin typeface="+mn-lt"/>
                <a:cs typeface="Times New Roman" pitchFamily="18" charset="0"/>
              </a:rPr>
              <a:t>Нормы моторной плотности и ЧСС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Моторная плотность: время движения : на продолжительность занятия </a:t>
            </a:r>
            <a:r>
              <a:rPr lang="ru-RU" sz="2800" dirty="0" err="1" smtClean="0"/>
              <a:t>х</a:t>
            </a:r>
            <a:r>
              <a:rPr lang="ru-RU" sz="2800" dirty="0" smtClean="0"/>
              <a:t> 100%</a:t>
            </a:r>
          </a:p>
          <a:p>
            <a:r>
              <a:rPr lang="ru-RU" sz="2800" dirty="0" smtClean="0"/>
              <a:t>Норма:</a:t>
            </a:r>
          </a:p>
          <a:p>
            <a:r>
              <a:rPr lang="ru-RU" sz="2800" dirty="0" smtClean="0"/>
              <a:t>60-85 – младшая группа;</a:t>
            </a:r>
          </a:p>
          <a:p>
            <a:r>
              <a:rPr lang="ru-RU" sz="2800" dirty="0" smtClean="0"/>
              <a:t> не менее 70-85%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[WallpapersMania.nnm.ru]_vol50-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4290"/>
            <a:ext cx="8533612" cy="64294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B0109D"/>
                </a:solidFill>
              </a:rPr>
              <a:t>Частота сердечных сокращений  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B0109D"/>
                </a:solidFill>
              </a:rPr>
              <a:t/>
            </a:r>
            <a:br>
              <a:rPr lang="ru-RU" sz="2400" b="1" dirty="0" smtClean="0">
                <a:solidFill>
                  <a:srgbClr val="B0109D"/>
                </a:solidFill>
              </a:rPr>
            </a:br>
            <a:endParaRPr lang="ru-RU" sz="2400" b="1" dirty="0">
              <a:solidFill>
                <a:srgbClr val="B0109D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786874" cy="4638692"/>
          </a:xfrm>
        </p:spPr>
        <p:txBody>
          <a:bodyPr/>
          <a:lstStyle/>
          <a:p>
            <a:r>
              <a:rPr lang="ru-RU" dirty="0" smtClean="0"/>
              <a:t>ЧСС:</a:t>
            </a:r>
          </a:p>
          <a:p>
            <a:pPr algn="l"/>
            <a:r>
              <a:rPr lang="ru-RU" sz="2800" dirty="0" smtClean="0"/>
              <a:t>3-4 года – 100-110 уд/мин /   130-140 – на занятии;</a:t>
            </a:r>
          </a:p>
          <a:p>
            <a:pPr algn="l"/>
            <a:r>
              <a:rPr lang="ru-RU" sz="2800" dirty="0" smtClean="0"/>
              <a:t>5 - 7 лет – 80-100 уд/мин /     140-160 – на занятии;</a:t>
            </a:r>
          </a:p>
          <a:p>
            <a:pPr algn="l"/>
            <a:endParaRPr lang="ru-RU" sz="2800" dirty="0" smtClean="0"/>
          </a:p>
          <a:p>
            <a:pPr algn="l"/>
            <a:r>
              <a:rPr lang="ru-RU" sz="2800" dirty="0" smtClean="0"/>
              <a:t>Вводная часть –  ЧСС возрастает на 15-20%;</a:t>
            </a:r>
          </a:p>
          <a:p>
            <a:pPr algn="l"/>
            <a:r>
              <a:rPr lang="ru-RU" sz="2800" dirty="0" smtClean="0"/>
              <a:t>Основная часть – на  50-60%</a:t>
            </a:r>
          </a:p>
          <a:p>
            <a:pPr algn="l"/>
            <a:r>
              <a:rPr lang="ru-RU" sz="2800" dirty="0" smtClean="0"/>
              <a:t>Игра –  на 70-90%</a:t>
            </a:r>
          </a:p>
          <a:p>
            <a:pPr algn="l"/>
            <a:r>
              <a:rPr lang="ru-RU" sz="2800" dirty="0" smtClean="0"/>
              <a:t>Заключительная часть на – 5-10%;</a:t>
            </a:r>
          </a:p>
          <a:p>
            <a:pPr algn="l"/>
            <a:r>
              <a:rPr lang="ru-RU" sz="2800" dirty="0" smtClean="0"/>
              <a:t>Через 2-3 минуты после занятия – возвращается к исходной.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delovaya_igra</Template>
  <TotalTime>2485</TotalTime>
  <Words>243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Modèle par défaut</vt:lpstr>
      <vt:lpstr>Особенности проверки работы ДОУ по теме: «Организация физкультурно-оздоровительной работы в соответствии с ФГОС ДО»    </vt:lpstr>
      <vt:lpstr>Годовая задача</vt:lpstr>
      <vt:lpstr>Слайд 3</vt:lpstr>
      <vt:lpstr>Медико-педагогический контроль</vt:lpstr>
      <vt:lpstr>2 страница</vt:lpstr>
      <vt:lpstr>                         Примерный вид протокола</vt:lpstr>
      <vt:lpstr>2 страница </vt:lpstr>
      <vt:lpstr>Нормы моторной плотности и ЧСС </vt:lpstr>
      <vt:lpstr>Частота сердечных сокращений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КАЛИНИНА</dc:creator>
  <cp:lastModifiedBy>USER</cp:lastModifiedBy>
  <cp:revision>238</cp:revision>
  <dcterms:created xsi:type="dcterms:W3CDTF">2012-05-23T17:49:35Z</dcterms:created>
  <dcterms:modified xsi:type="dcterms:W3CDTF">2016-03-23T08:29:09Z</dcterms:modified>
</cp:coreProperties>
</file>